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0775098F-3DF4-4490-B5CC-5CDAD29672BA}" type="datetimeFigureOut">
              <a:rPr lang="el-GR" smtClean="0"/>
              <a:pPr/>
              <a:t>19/12/2019</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EEC059C-9B57-4554-A745-65341261CB76}"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775098F-3DF4-4490-B5CC-5CDAD29672BA}" type="datetimeFigureOut">
              <a:rPr lang="el-GR" smtClean="0"/>
              <a:pPr/>
              <a:t>19/12/2019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775098F-3DF4-4490-B5CC-5CDAD29672BA}" type="datetimeFigureOut">
              <a:rPr lang="el-GR" smtClean="0"/>
              <a:pPr/>
              <a:t>19/12/2019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775098F-3DF4-4490-B5CC-5CDAD29672BA}" type="datetimeFigureOut">
              <a:rPr lang="el-GR" smtClean="0"/>
              <a:pPr/>
              <a:t>19/12/2019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775098F-3DF4-4490-B5CC-5CDAD29672BA}" type="datetimeFigureOut">
              <a:rPr lang="el-GR" smtClean="0"/>
              <a:pPr/>
              <a:t>19/12/2019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0775098F-3DF4-4490-B5CC-5CDAD29672BA}" type="datetimeFigureOut">
              <a:rPr lang="el-GR" smtClean="0"/>
              <a:pPr/>
              <a:t>19/12/2019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0775098F-3DF4-4490-B5CC-5CDAD29672BA}" type="datetimeFigureOut">
              <a:rPr lang="el-GR" smtClean="0"/>
              <a:pPr/>
              <a:t>19/12/2019</a:t>
            </a:fld>
            <a:endParaRPr lang="el-GR"/>
          </a:p>
        </p:txBody>
      </p:sp>
      <p:sp>
        <p:nvSpPr>
          <p:cNvPr id="27" name="26 - Θέση αριθμού διαφάνειας"/>
          <p:cNvSpPr>
            <a:spLocks noGrp="1"/>
          </p:cNvSpPr>
          <p:nvPr>
            <p:ph type="sldNum" sz="quarter" idx="11"/>
          </p:nvPr>
        </p:nvSpPr>
        <p:spPr/>
        <p:txBody>
          <a:bodyPr rtlCol="0"/>
          <a:lstStyle/>
          <a:p>
            <a:fld id="{DEEC059C-9B57-4554-A745-65341261CB76}"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0775098F-3DF4-4490-B5CC-5CDAD29672BA}" type="datetimeFigureOut">
              <a:rPr lang="el-GR" smtClean="0"/>
              <a:pPr/>
              <a:t>19/12/2019</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EEC059C-9B57-4554-A745-65341261CB7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775098F-3DF4-4490-B5CC-5CDAD29672BA}" type="datetimeFigureOut">
              <a:rPr lang="el-GR" smtClean="0"/>
              <a:pPr/>
              <a:t>19/12/2019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0775098F-3DF4-4490-B5CC-5CDAD29672BA}" type="datetimeFigureOut">
              <a:rPr lang="el-GR" smtClean="0"/>
              <a:pPr/>
              <a:t>19/12/2019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775098F-3DF4-4490-B5CC-5CDAD29672BA}" type="datetimeFigureOut">
              <a:rPr lang="el-GR" smtClean="0"/>
              <a:pPr/>
              <a:t>19/12/2019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EEC059C-9B57-4554-A745-65341261CB76}"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0775098F-3DF4-4490-B5CC-5CDAD29672BA}" type="datetimeFigureOut">
              <a:rPr lang="el-GR" smtClean="0"/>
              <a:pPr/>
              <a:t>19/12/2019</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EEC059C-9B57-4554-A745-65341261CB76}"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14282" y="285729"/>
            <a:ext cx="8701118" cy="2714643"/>
          </a:xfrm>
        </p:spPr>
        <p:txBody>
          <a:bodyPr>
            <a:normAutofit/>
          </a:bodyPr>
          <a:lstStyle/>
          <a:p>
            <a:r>
              <a:rPr lang="el-GR" sz="2400" dirty="0" smtClean="0"/>
              <a:t/>
            </a:r>
            <a:br>
              <a:rPr lang="el-GR" sz="2400" dirty="0" smtClean="0"/>
            </a:br>
            <a:endParaRPr lang="el-GR" sz="2400" b="1" dirty="0">
              <a:latin typeface="Times New Roman" pitchFamily="18" charset="0"/>
              <a:cs typeface="Times New Roman" pitchFamily="18" charset="0"/>
            </a:endParaRPr>
          </a:p>
        </p:txBody>
      </p:sp>
      <p:sp>
        <p:nvSpPr>
          <p:cNvPr id="3" name="2 - Υπότιτλος"/>
          <p:cNvSpPr>
            <a:spLocks noGrp="1"/>
          </p:cNvSpPr>
          <p:nvPr>
            <p:ph type="subTitle" idx="1"/>
          </p:nvPr>
        </p:nvSpPr>
        <p:spPr>
          <a:xfrm>
            <a:off x="457200" y="2857496"/>
            <a:ext cx="8401080" cy="3786214"/>
          </a:xfrm>
        </p:spPr>
        <p:txBody>
          <a:bodyPr>
            <a:normAutofit fontScale="92500" lnSpcReduction="10000"/>
          </a:bodyPr>
          <a:lstStyle/>
          <a:p>
            <a:pPr algn="ctr"/>
            <a:r>
              <a:rPr lang="en-US" sz="1800" b="1" i="1" dirty="0" err="1" smtClean="0"/>
              <a:t>Odysseas</a:t>
            </a:r>
            <a:r>
              <a:rPr lang="en-US" sz="1800" b="1" i="1" dirty="0" smtClean="0"/>
              <a:t> </a:t>
            </a:r>
            <a:r>
              <a:rPr lang="en-US" sz="1800" b="1" i="1" dirty="0" err="1" smtClean="0"/>
              <a:t>Kopsidas</a:t>
            </a:r>
            <a:endParaRPr lang="el-GR" sz="1800" i="1" dirty="0" smtClean="0"/>
          </a:p>
          <a:p>
            <a:pPr algn="ctr"/>
            <a:r>
              <a:rPr lang="en-US" sz="1800" b="1" dirty="0" smtClean="0"/>
              <a:t> </a:t>
            </a:r>
            <a:endParaRPr lang="el-GR" sz="1800" dirty="0" smtClean="0"/>
          </a:p>
          <a:p>
            <a:endParaRPr lang="el-GR" sz="2000" b="1" dirty="0" smtClean="0"/>
          </a:p>
          <a:p>
            <a:pPr algn="ctr"/>
            <a:endParaRPr lang="el-GR" sz="2800" i="1" dirty="0" smtClean="0"/>
          </a:p>
          <a:p>
            <a:r>
              <a:rPr lang="en-US" sz="2800" b="1" dirty="0" smtClean="0"/>
              <a:t>WILLINGNESS TO PAY METHOD FOR MEASURING THE EXTERNAL COST OF NOISE POLLUTION </a:t>
            </a:r>
            <a:endParaRPr lang="el-GR" sz="2800" dirty="0" smtClean="0"/>
          </a:p>
          <a:p>
            <a:endParaRPr lang="el-GR" sz="1800" b="1" dirty="0" smtClean="0"/>
          </a:p>
          <a:p>
            <a:endParaRPr lang="el-GR" sz="1800" b="1" dirty="0" smtClean="0"/>
          </a:p>
          <a:p>
            <a:r>
              <a:rPr lang="en-US" sz="2200" b="1" dirty="0" err="1" smtClean="0"/>
              <a:t>Odysseas</a:t>
            </a:r>
            <a:r>
              <a:rPr lang="en-US" sz="2200" b="1" dirty="0" smtClean="0"/>
              <a:t> </a:t>
            </a:r>
            <a:r>
              <a:rPr lang="en-US" sz="2200" b="1" dirty="0" err="1" smtClean="0"/>
              <a:t>Kopsidas</a:t>
            </a:r>
            <a:endParaRPr lang="en-US" sz="2200" b="1" dirty="0" smtClean="0"/>
          </a:p>
          <a:p>
            <a:r>
              <a:rPr lang="en-US" sz="2200" b="1" dirty="0" smtClean="0"/>
              <a:t>Economist, Lawyer, </a:t>
            </a:r>
            <a:r>
              <a:rPr lang="en-US" sz="2200" b="1" dirty="0" err="1" smtClean="0"/>
              <a:t>MSc</a:t>
            </a:r>
            <a:r>
              <a:rPr lang="en-US" sz="2200" b="1" dirty="0" smtClean="0"/>
              <a:t>, PhD</a:t>
            </a:r>
            <a:endParaRPr lang="el-GR" sz="2200" dirty="0" smtClean="0"/>
          </a:p>
          <a:p>
            <a:endParaRPr lang="el-GR" sz="1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n-US" dirty="0" smtClean="0"/>
              <a:t>Figure </a:t>
            </a:r>
            <a:r>
              <a:rPr lang="en-US" dirty="0" smtClean="0"/>
              <a:t>depicts that </a:t>
            </a:r>
            <a:r>
              <a:rPr lang="en-US" dirty="0" smtClean="0">
                <a:solidFill>
                  <a:schemeClr val="accent4">
                    <a:lumMod val="75000"/>
                  </a:schemeClr>
                </a:solidFill>
              </a:rPr>
              <a:t>31.5% </a:t>
            </a:r>
            <a:r>
              <a:rPr lang="en-US" dirty="0" smtClean="0"/>
              <a:t>of the interviewees believe that the adverse effects of noise pollution near the road is very low, </a:t>
            </a:r>
            <a:r>
              <a:rPr lang="en-US" dirty="0" smtClean="0">
                <a:solidFill>
                  <a:schemeClr val="accent4">
                    <a:lumMod val="75000"/>
                  </a:schemeClr>
                </a:solidFill>
              </a:rPr>
              <a:t>40%</a:t>
            </a:r>
            <a:r>
              <a:rPr lang="en-US" dirty="0" smtClean="0"/>
              <a:t> thought it was moderate while </a:t>
            </a:r>
            <a:r>
              <a:rPr lang="en-US" dirty="0" smtClean="0">
                <a:solidFill>
                  <a:schemeClr val="accent4">
                    <a:lumMod val="75000"/>
                  </a:schemeClr>
                </a:solidFill>
              </a:rPr>
              <a:t>28.5%</a:t>
            </a:r>
            <a:r>
              <a:rPr lang="en-US" dirty="0" smtClean="0"/>
              <a:t> believe that it is high.</a:t>
            </a:r>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p:cNvPicPr/>
          <p:nvPr/>
        </p:nvPicPr>
        <p:blipFill>
          <a:blip r:embed="rId2"/>
          <a:srcRect/>
          <a:stretch>
            <a:fillRect/>
          </a:stretch>
        </p:blipFill>
        <p:spPr bwMode="auto">
          <a:xfrm>
            <a:off x="1071538" y="1357298"/>
            <a:ext cx="6929486" cy="4500594"/>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n-US" dirty="0" smtClean="0"/>
              <a:t>Figure </a:t>
            </a:r>
            <a:r>
              <a:rPr lang="en-US" dirty="0" smtClean="0"/>
              <a:t>depicts that </a:t>
            </a:r>
            <a:r>
              <a:rPr lang="en-US" dirty="0" smtClean="0">
                <a:solidFill>
                  <a:schemeClr val="accent4">
                    <a:lumMod val="75000"/>
                  </a:schemeClr>
                </a:solidFill>
              </a:rPr>
              <a:t>20% </a:t>
            </a:r>
            <a:r>
              <a:rPr lang="en-US" dirty="0" smtClean="0"/>
              <a:t>of the interviewees consider that the measurements taken by the authorities to protect areas from noise pollution caused by specific routes is negligible, </a:t>
            </a:r>
            <a:r>
              <a:rPr lang="en-US" dirty="0" smtClean="0">
                <a:solidFill>
                  <a:schemeClr val="accent4">
                    <a:lumMod val="75000"/>
                  </a:schemeClr>
                </a:solidFill>
              </a:rPr>
              <a:t>53%</a:t>
            </a:r>
            <a:r>
              <a:rPr lang="en-US" dirty="0" smtClean="0"/>
              <a:t> of interviewees believe that the noise pollution  is modest and </a:t>
            </a:r>
            <a:r>
              <a:rPr lang="en-US" dirty="0" smtClean="0">
                <a:solidFill>
                  <a:schemeClr val="accent4">
                    <a:lumMod val="75000"/>
                  </a:schemeClr>
                </a:solidFill>
              </a:rPr>
              <a:t>27%</a:t>
            </a:r>
            <a:r>
              <a:rPr lang="en-US" dirty="0" smtClean="0"/>
              <a:t> of interviewees  believe that it is high.</a:t>
            </a:r>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p:cNvPicPr/>
          <p:nvPr/>
        </p:nvPicPr>
        <p:blipFill>
          <a:blip r:embed="rId2"/>
          <a:srcRect/>
          <a:stretch>
            <a:fillRect/>
          </a:stretch>
        </p:blipFill>
        <p:spPr bwMode="auto">
          <a:xfrm>
            <a:off x="1000100" y="1285860"/>
            <a:ext cx="7215238" cy="471490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n-US" dirty="0" smtClean="0"/>
              <a:t>It is noted that </a:t>
            </a:r>
            <a:r>
              <a:rPr lang="en-US" dirty="0" smtClean="0">
                <a:solidFill>
                  <a:schemeClr val="accent4">
                    <a:lumMod val="75000"/>
                  </a:schemeClr>
                </a:solidFill>
              </a:rPr>
              <a:t>29% </a:t>
            </a:r>
            <a:r>
              <a:rPr lang="en-US" dirty="0" smtClean="0"/>
              <a:t>of the interviewees would like to leave the situation as is, </a:t>
            </a:r>
            <a:r>
              <a:rPr lang="en-US" dirty="0" smtClean="0">
                <a:solidFill>
                  <a:schemeClr val="accent4">
                    <a:lumMod val="75000"/>
                  </a:schemeClr>
                </a:solidFill>
              </a:rPr>
              <a:t>48.5%</a:t>
            </a:r>
            <a:r>
              <a:rPr lang="en-US" dirty="0" smtClean="0"/>
              <a:t> would like to make minimal changes, while </a:t>
            </a:r>
            <a:r>
              <a:rPr lang="en-US" dirty="0" smtClean="0">
                <a:solidFill>
                  <a:schemeClr val="accent4">
                    <a:lumMod val="75000"/>
                  </a:schemeClr>
                </a:solidFill>
              </a:rPr>
              <a:t>22.5%</a:t>
            </a:r>
            <a:r>
              <a:rPr lang="en-US" dirty="0" smtClean="0"/>
              <a:t> of respondents would like to make whole shell improvements.</a:t>
            </a:r>
            <a:endParaRPr lang="el-GR" dirty="0" smtClean="0"/>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p:cNvPicPr/>
          <p:nvPr/>
        </p:nvPicPr>
        <p:blipFill>
          <a:blip r:embed="rId2"/>
          <a:srcRect/>
          <a:stretch>
            <a:fillRect/>
          </a:stretch>
        </p:blipFill>
        <p:spPr bwMode="auto">
          <a:xfrm>
            <a:off x="785786" y="1214422"/>
            <a:ext cx="7429552" cy="4857784"/>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n-US" dirty="0" smtClean="0"/>
              <a:t>Therefore</a:t>
            </a:r>
            <a:r>
              <a:rPr lang="en-US" dirty="0" smtClean="0"/>
              <a:t>, it is presented some demographic data of the interviewees. </a:t>
            </a:r>
            <a:endParaRPr lang="en-US" dirty="0" smtClean="0"/>
          </a:p>
          <a:p>
            <a:pPr algn="just"/>
            <a:r>
              <a:rPr lang="en-US" dirty="0" smtClean="0"/>
              <a:t>According </a:t>
            </a:r>
            <a:r>
              <a:rPr lang="en-US" dirty="0" smtClean="0"/>
              <a:t>to </a:t>
            </a:r>
            <a:r>
              <a:rPr lang="en-US" dirty="0" smtClean="0"/>
              <a:t>Figure, </a:t>
            </a:r>
            <a:r>
              <a:rPr lang="en-US" dirty="0" smtClean="0"/>
              <a:t>it is seen that </a:t>
            </a:r>
            <a:r>
              <a:rPr lang="en-US" dirty="0" smtClean="0">
                <a:solidFill>
                  <a:schemeClr val="accent4">
                    <a:lumMod val="75000"/>
                  </a:schemeClr>
                </a:solidFill>
              </a:rPr>
              <a:t>31.5%</a:t>
            </a:r>
            <a:r>
              <a:rPr lang="en-US" dirty="0" smtClean="0"/>
              <a:t> of interviewees were aged between </a:t>
            </a:r>
            <a:r>
              <a:rPr lang="en-US" dirty="0" smtClean="0">
                <a:solidFill>
                  <a:schemeClr val="accent4">
                    <a:lumMod val="75000"/>
                  </a:schemeClr>
                </a:solidFill>
              </a:rPr>
              <a:t>18-22</a:t>
            </a:r>
            <a:r>
              <a:rPr lang="en-US" dirty="0" smtClean="0"/>
              <a:t> years old, </a:t>
            </a:r>
            <a:r>
              <a:rPr lang="en-US" dirty="0" smtClean="0">
                <a:solidFill>
                  <a:schemeClr val="accent4">
                    <a:lumMod val="75000"/>
                  </a:schemeClr>
                </a:solidFill>
              </a:rPr>
              <a:t>41%</a:t>
            </a:r>
            <a:r>
              <a:rPr lang="en-US" dirty="0" smtClean="0"/>
              <a:t> were </a:t>
            </a:r>
            <a:r>
              <a:rPr lang="en-US" dirty="0" smtClean="0"/>
              <a:t>aged between </a:t>
            </a:r>
            <a:r>
              <a:rPr lang="en-US" dirty="0" smtClean="0">
                <a:solidFill>
                  <a:schemeClr val="accent4">
                    <a:lumMod val="75000"/>
                  </a:schemeClr>
                </a:solidFill>
              </a:rPr>
              <a:t>23-47</a:t>
            </a:r>
            <a:r>
              <a:rPr lang="en-US" dirty="0" smtClean="0"/>
              <a:t> years and </a:t>
            </a:r>
            <a:r>
              <a:rPr lang="en-US" dirty="0" smtClean="0">
                <a:solidFill>
                  <a:schemeClr val="accent4">
                    <a:lumMod val="75000"/>
                  </a:schemeClr>
                </a:solidFill>
              </a:rPr>
              <a:t>27.5%</a:t>
            </a:r>
            <a:r>
              <a:rPr lang="en-US" dirty="0" smtClean="0"/>
              <a:t> were aged between </a:t>
            </a:r>
            <a:r>
              <a:rPr lang="en-US" dirty="0" smtClean="0">
                <a:solidFill>
                  <a:schemeClr val="accent4">
                    <a:lumMod val="75000"/>
                  </a:schemeClr>
                </a:solidFill>
              </a:rPr>
              <a:t>28-31</a:t>
            </a:r>
            <a:r>
              <a:rPr lang="en-US" dirty="0" smtClean="0"/>
              <a:t> years.</a:t>
            </a:r>
            <a:endParaRPr lang="el-GR" dirty="0" smtClean="0"/>
          </a:p>
          <a:p>
            <a:pPr>
              <a:buNone/>
            </a:pP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p:cNvPicPr/>
          <p:nvPr/>
        </p:nvPicPr>
        <p:blipFill>
          <a:blip r:embed="rId2"/>
          <a:srcRect/>
          <a:stretch>
            <a:fillRect/>
          </a:stretch>
        </p:blipFill>
        <p:spPr bwMode="auto">
          <a:xfrm>
            <a:off x="714348" y="1357298"/>
            <a:ext cx="7643866" cy="4500594"/>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n-US" dirty="0" smtClean="0"/>
              <a:t>In </a:t>
            </a:r>
            <a:r>
              <a:rPr lang="en-US" dirty="0" smtClean="0"/>
              <a:t>Figure, </a:t>
            </a:r>
            <a:r>
              <a:rPr lang="en-US" dirty="0" smtClean="0"/>
              <a:t>it is seen that only </a:t>
            </a:r>
            <a:r>
              <a:rPr lang="en-US" dirty="0" smtClean="0">
                <a:solidFill>
                  <a:schemeClr val="accent4">
                    <a:lumMod val="75000"/>
                  </a:schemeClr>
                </a:solidFill>
              </a:rPr>
              <a:t>3%</a:t>
            </a:r>
            <a:r>
              <a:rPr lang="en-US" dirty="0" smtClean="0"/>
              <a:t> of the interviewees attended primary school, </a:t>
            </a:r>
            <a:r>
              <a:rPr lang="en-US" dirty="0" smtClean="0">
                <a:solidFill>
                  <a:schemeClr val="accent4">
                    <a:lumMod val="75000"/>
                  </a:schemeClr>
                </a:solidFill>
              </a:rPr>
              <a:t>22%</a:t>
            </a:r>
            <a:r>
              <a:rPr lang="en-US" dirty="0" smtClean="0"/>
              <a:t> have finished 3 years of high school, </a:t>
            </a:r>
            <a:r>
              <a:rPr lang="en-US" dirty="0" smtClean="0">
                <a:solidFill>
                  <a:schemeClr val="accent4">
                    <a:lumMod val="75000"/>
                  </a:schemeClr>
                </a:solidFill>
              </a:rPr>
              <a:t>31.5%</a:t>
            </a:r>
            <a:r>
              <a:rPr lang="en-US" dirty="0" smtClean="0"/>
              <a:t> have finished 6 years of high school, </a:t>
            </a:r>
            <a:r>
              <a:rPr lang="en-US" dirty="0" smtClean="0">
                <a:solidFill>
                  <a:schemeClr val="accent4">
                    <a:lumMod val="75000"/>
                  </a:schemeClr>
                </a:solidFill>
              </a:rPr>
              <a:t>22%</a:t>
            </a:r>
            <a:r>
              <a:rPr lang="en-US" dirty="0" smtClean="0"/>
              <a:t> of interviewees have university or technological studies and </a:t>
            </a:r>
            <a:r>
              <a:rPr lang="en-US" dirty="0" smtClean="0">
                <a:solidFill>
                  <a:schemeClr val="accent4">
                    <a:lumMod val="75000"/>
                  </a:schemeClr>
                </a:solidFill>
              </a:rPr>
              <a:t>21.5%</a:t>
            </a:r>
            <a:r>
              <a:rPr lang="en-US" dirty="0" smtClean="0"/>
              <a:t> of the interviewees have postgraduate studies.</a:t>
            </a:r>
            <a:endParaRPr lang="el-GR" dirty="0" smtClean="0"/>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Conclusion</a:t>
            </a:r>
            <a:endParaRPr lang="el-GR" sz="3200" b="1" dirty="0"/>
          </a:p>
        </p:txBody>
      </p:sp>
      <p:sp>
        <p:nvSpPr>
          <p:cNvPr id="3" name="2 - Θέση περιεχομένου"/>
          <p:cNvSpPr>
            <a:spLocks noGrp="1"/>
          </p:cNvSpPr>
          <p:nvPr>
            <p:ph idx="1"/>
          </p:nvPr>
        </p:nvSpPr>
        <p:spPr/>
        <p:txBody>
          <a:bodyPr/>
          <a:lstStyle/>
          <a:p>
            <a:pPr algn="just"/>
            <a:r>
              <a:rPr lang="en-US" dirty="0" smtClean="0"/>
              <a:t>There are three basic business models that can be examined for funding and implementing sound barriers technology. </a:t>
            </a:r>
            <a:endParaRPr lang="en-US" dirty="0" smtClean="0"/>
          </a:p>
          <a:p>
            <a:pPr algn="just"/>
            <a:r>
              <a:rPr lang="en-US" dirty="0" smtClean="0">
                <a:solidFill>
                  <a:schemeClr val="accent4">
                    <a:lumMod val="75000"/>
                  </a:schemeClr>
                </a:solidFill>
              </a:rPr>
              <a:t>The </a:t>
            </a:r>
            <a:r>
              <a:rPr lang="en-US" dirty="0" smtClean="0">
                <a:solidFill>
                  <a:schemeClr val="accent4">
                    <a:lumMod val="75000"/>
                  </a:schemeClr>
                </a:solidFill>
              </a:rPr>
              <a:t>first business model is where the Government totally funds the project by borrowing money from private financial institutions hence increasing the national debt or raising revenue from increased taxes.</a:t>
            </a:r>
            <a:endParaRPr lang="el-GR" dirty="0">
              <a:solidFill>
                <a:schemeClr val="accent4">
                  <a:lumMod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The scope</a:t>
            </a:r>
            <a:endParaRPr lang="el-GR" sz="3200" b="1" dirty="0"/>
          </a:p>
        </p:txBody>
      </p:sp>
      <p:sp>
        <p:nvSpPr>
          <p:cNvPr id="3" name="2 - Θέση περιεχομένου"/>
          <p:cNvSpPr>
            <a:spLocks noGrp="1"/>
          </p:cNvSpPr>
          <p:nvPr>
            <p:ph idx="1"/>
          </p:nvPr>
        </p:nvSpPr>
        <p:spPr/>
        <p:txBody>
          <a:bodyPr>
            <a:normAutofit fontScale="85000" lnSpcReduction="20000"/>
          </a:bodyPr>
          <a:lstStyle/>
          <a:p>
            <a:pPr algn="just"/>
            <a:r>
              <a:rPr lang="en-US" dirty="0" smtClean="0"/>
              <a:t>The purpose of this study is to evaluate the environmental benefit of reducing noise pollution and express the benefits in monetary units using the technique of ‘Contingent Valuation Method’ (CVM</a:t>
            </a:r>
            <a:r>
              <a:rPr lang="en-US" dirty="0" smtClean="0"/>
              <a:t>).</a:t>
            </a:r>
          </a:p>
          <a:p>
            <a:pPr algn="just"/>
            <a:r>
              <a:rPr lang="en-US" dirty="0" smtClean="0">
                <a:solidFill>
                  <a:schemeClr val="accent4">
                    <a:lumMod val="75000"/>
                  </a:schemeClr>
                </a:solidFill>
              </a:rPr>
              <a:t>Until </a:t>
            </a:r>
            <a:r>
              <a:rPr lang="en-US" dirty="0" smtClean="0">
                <a:solidFill>
                  <a:schemeClr val="accent4">
                    <a:lumMod val="75000"/>
                  </a:schemeClr>
                </a:solidFill>
              </a:rPr>
              <a:t>now, the sound protection technology was paid by the citizens through taxation. </a:t>
            </a:r>
            <a:endParaRPr lang="en-US" dirty="0" smtClean="0">
              <a:solidFill>
                <a:schemeClr val="accent4">
                  <a:lumMod val="75000"/>
                </a:schemeClr>
              </a:solidFill>
            </a:endParaRPr>
          </a:p>
          <a:p>
            <a:pPr algn="just"/>
            <a:r>
              <a:rPr lang="en-US" dirty="0" smtClean="0"/>
              <a:t>As </a:t>
            </a:r>
            <a:r>
              <a:rPr lang="en-US" dirty="0" smtClean="0"/>
              <a:t>the evaluation of the environmental benefit i.e. public good cannot be expressed by market forces, a modified version of the Contingent Valuation Method was applied</a:t>
            </a:r>
            <a:r>
              <a:rPr lang="en-US" dirty="0" smtClean="0"/>
              <a:t>.</a:t>
            </a:r>
          </a:p>
          <a:p>
            <a:pPr algn="just"/>
            <a:r>
              <a:rPr lang="en-US" dirty="0" smtClean="0">
                <a:solidFill>
                  <a:schemeClr val="accent4">
                    <a:lumMod val="75000"/>
                  </a:schemeClr>
                </a:solidFill>
              </a:rPr>
              <a:t>With </a:t>
            </a:r>
            <a:r>
              <a:rPr lang="en-US" dirty="0" smtClean="0">
                <a:solidFill>
                  <a:schemeClr val="accent4">
                    <a:lumMod val="75000"/>
                  </a:schemeClr>
                </a:solidFill>
              </a:rPr>
              <a:t>the scope of determining valuable feedback from the interviewees, we intend to examine how the citizens are willing to pay for the related expansion of noise barriers (WTP) along the regional highway of Thessaloniki in Greece. </a:t>
            </a:r>
            <a:endParaRPr lang="el-GR" dirty="0">
              <a:solidFill>
                <a:schemeClr val="accent4">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800" b="1" dirty="0" smtClean="0"/>
              <a:t>Conclusion</a:t>
            </a:r>
            <a:endParaRPr lang="el-GR" sz="2800" b="1" dirty="0"/>
          </a:p>
        </p:txBody>
      </p:sp>
      <p:sp>
        <p:nvSpPr>
          <p:cNvPr id="3" name="2 - Θέση περιεχομένου"/>
          <p:cNvSpPr>
            <a:spLocks noGrp="1"/>
          </p:cNvSpPr>
          <p:nvPr>
            <p:ph idx="1"/>
          </p:nvPr>
        </p:nvSpPr>
        <p:spPr/>
        <p:txBody>
          <a:bodyPr/>
          <a:lstStyle/>
          <a:p>
            <a:r>
              <a:rPr lang="en-US" dirty="0" smtClean="0">
                <a:solidFill>
                  <a:schemeClr val="accent4">
                    <a:lumMod val="75000"/>
                  </a:schemeClr>
                </a:solidFill>
              </a:rPr>
              <a:t>The second business model is where the project is funded by the citizens on their willingness to pay for the public good.</a:t>
            </a:r>
            <a:endParaRPr lang="el-GR" dirty="0">
              <a:solidFill>
                <a:schemeClr val="accent4">
                  <a:lumMod val="7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800" b="1" dirty="0" smtClean="0"/>
              <a:t>Conclusion</a:t>
            </a:r>
            <a:endParaRPr lang="el-GR" sz="2800" b="1" dirty="0"/>
          </a:p>
        </p:txBody>
      </p:sp>
      <p:sp>
        <p:nvSpPr>
          <p:cNvPr id="3" name="2 - Θέση περιεχομένου"/>
          <p:cNvSpPr>
            <a:spLocks noGrp="1"/>
          </p:cNvSpPr>
          <p:nvPr>
            <p:ph idx="1"/>
          </p:nvPr>
        </p:nvSpPr>
        <p:spPr/>
        <p:txBody>
          <a:bodyPr>
            <a:normAutofit fontScale="92500"/>
          </a:bodyPr>
          <a:lstStyle/>
          <a:p>
            <a:pPr algn="just"/>
            <a:r>
              <a:rPr lang="en-US" dirty="0" smtClean="0"/>
              <a:t>The third business model provides an opportunity for private industry to implement the necessary </a:t>
            </a:r>
            <a:r>
              <a:rPr lang="en-US" dirty="0" err="1" smtClean="0"/>
              <a:t>infrustacture</a:t>
            </a:r>
            <a:r>
              <a:rPr lang="en-US" dirty="0" smtClean="0"/>
              <a:t> based on an advertising model where profits are generated by selling advertisement space that is available on the sound barriers. </a:t>
            </a:r>
            <a:endParaRPr lang="en-US" dirty="0" smtClean="0"/>
          </a:p>
          <a:p>
            <a:pPr algn="just"/>
            <a:r>
              <a:rPr lang="en-US" dirty="0" smtClean="0">
                <a:solidFill>
                  <a:schemeClr val="accent4">
                    <a:lumMod val="75000"/>
                  </a:schemeClr>
                </a:solidFill>
              </a:rPr>
              <a:t>This </a:t>
            </a:r>
            <a:r>
              <a:rPr lang="en-US" dirty="0" smtClean="0">
                <a:solidFill>
                  <a:schemeClr val="accent4">
                    <a:lumMod val="75000"/>
                  </a:schemeClr>
                </a:solidFill>
              </a:rPr>
              <a:t>solution has an opportunity cost where aesthetic pollution is moved from one location to another. </a:t>
            </a:r>
            <a:endParaRPr lang="en-US" dirty="0" smtClean="0">
              <a:solidFill>
                <a:schemeClr val="accent4">
                  <a:lumMod val="75000"/>
                </a:schemeClr>
              </a:solidFill>
            </a:endParaRPr>
          </a:p>
          <a:p>
            <a:pPr algn="just"/>
            <a:r>
              <a:rPr lang="en-US" dirty="0" smtClean="0"/>
              <a:t>Furthermore</a:t>
            </a:r>
            <a:r>
              <a:rPr lang="en-US" dirty="0" smtClean="0"/>
              <a:t>, there is an opportunity for Government and private industry to collaborate. </a:t>
            </a:r>
            <a:endParaRPr lang="el-GR" dirty="0" smtClean="0"/>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Conclusion</a:t>
            </a:r>
            <a:endParaRPr lang="el-GR" sz="3200" b="1" dirty="0"/>
          </a:p>
        </p:txBody>
      </p:sp>
      <p:sp>
        <p:nvSpPr>
          <p:cNvPr id="3" name="2 - Θέση περιεχομένου"/>
          <p:cNvSpPr>
            <a:spLocks noGrp="1"/>
          </p:cNvSpPr>
          <p:nvPr>
            <p:ph idx="1"/>
          </p:nvPr>
        </p:nvSpPr>
        <p:spPr/>
        <p:txBody>
          <a:bodyPr>
            <a:normAutofit fontScale="85000" lnSpcReduction="10000"/>
          </a:bodyPr>
          <a:lstStyle/>
          <a:p>
            <a:pPr algn="just"/>
            <a:r>
              <a:rPr lang="en-US" dirty="0" smtClean="0"/>
              <a:t>The potential benefits from noise barriers provide improved living conditions and increase property values, this in turn will provide additional revenue to the Government, as the property is taxed at a higher value. </a:t>
            </a:r>
            <a:endParaRPr lang="en-US" dirty="0" smtClean="0"/>
          </a:p>
          <a:p>
            <a:pPr algn="just"/>
            <a:r>
              <a:rPr lang="en-US" dirty="0" smtClean="0">
                <a:solidFill>
                  <a:schemeClr val="accent4">
                    <a:lumMod val="75000"/>
                  </a:schemeClr>
                </a:solidFill>
              </a:rPr>
              <a:t>Private </a:t>
            </a:r>
            <a:r>
              <a:rPr lang="en-US" dirty="0" smtClean="0">
                <a:solidFill>
                  <a:schemeClr val="accent4">
                    <a:lumMod val="75000"/>
                  </a:schemeClr>
                </a:solidFill>
              </a:rPr>
              <a:t>companies that will allocate funds to the project will benefit as being seen as environmentally conscious and environmentally responsible. </a:t>
            </a:r>
            <a:endParaRPr lang="en-US" dirty="0" smtClean="0">
              <a:solidFill>
                <a:schemeClr val="accent4">
                  <a:lumMod val="75000"/>
                </a:schemeClr>
              </a:solidFill>
            </a:endParaRPr>
          </a:p>
          <a:p>
            <a:pPr algn="just"/>
            <a:r>
              <a:rPr lang="en-US" dirty="0" smtClean="0"/>
              <a:t>The </a:t>
            </a:r>
            <a:r>
              <a:rPr lang="en-US" dirty="0" smtClean="0"/>
              <a:t>noise barriers can be used by advertisement companies to sell advertisement space. </a:t>
            </a:r>
            <a:endParaRPr lang="en-US" dirty="0" smtClean="0"/>
          </a:p>
          <a:p>
            <a:pPr algn="just"/>
            <a:r>
              <a:rPr lang="en-US" dirty="0" smtClean="0">
                <a:solidFill>
                  <a:schemeClr val="accent4">
                    <a:lumMod val="75000"/>
                  </a:schemeClr>
                </a:solidFill>
              </a:rPr>
              <a:t>The </a:t>
            </a:r>
            <a:r>
              <a:rPr lang="en-US" dirty="0" smtClean="0">
                <a:solidFill>
                  <a:schemeClr val="accent4">
                    <a:lumMod val="75000"/>
                  </a:schemeClr>
                </a:solidFill>
              </a:rPr>
              <a:t>revenue generated from the advertisement space will pay for the noise barriers, installation and maintenance. </a:t>
            </a:r>
            <a:endParaRPr lang="el-GR" dirty="0" smtClean="0">
              <a:solidFill>
                <a:schemeClr val="accent4">
                  <a:lumMod val="75000"/>
                </a:schemeClr>
              </a:solidFill>
            </a:endParaRP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Conclusion</a:t>
            </a:r>
            <a:endParaRPr lang="el-GR" sz="3200" b="1" dirty="0"/>
          </a:p>
        </p:txBody>
      </p:sp>
      <p:sp>
        <p:nvSpPr>
          <p:cNvPr id="3" name="2 - Θέση περιεχομένου"/>
          <p:cNvSpPr>
            <a:spLocks noGrp="1"/>
          </p:cNvSpPr>
          <p:nvPr>
            <p:ph idx="1"/>
          </p:nvPr>
        </p:nvSpPr>
        <p:spPr/>
        <p:txBody>
          <a:bodyPr>
            <a:normAutofit fontScale="92500" lnSpcReduction="10000"/>
          </a:bodyPr>
          <a:lstStyle/>
          <a:p>
            <a:pPr algn="just"/>
            <a:r>
              <a:rPr lang="en-US" dirty="0" smtClean="0"/>
              <a:t>This solution provides a benefit to all parties involved. </a:t>
            </a:r>
            <a:endParaRPr lang="en-US" dirty="0" smtClean="0"/>
          </a:p>
          <a:p>
            <a:pPr algn="just"/>
            <a:r>
              <a:rPr lang="en-US" dirty="0" smtClean="0">
                <a:solidFill>
                  <a:schemeClr val="accent4">
                    <a:lumMod val="75000"/>
                  </a:schemeClr>
                </a:solidFill>
              </a:rPr>
              <a:t>The </a:t>
            </a:r>
            <a:r>
              <a:rPr lang="en-US" dirty="0" smtClean="0">
                <a:solidFill>
                  <a:schemeClr val="accent4">
                    <a:lumMod val="75000"/>
                  </a:schemeClr>
                </a:solidFill>
              </a:rPr>
              <a:t>municipality and the Federal Government will have a huge political benefit as a partner with private industry in the development of environmentally friendly infrastructure. </a:t>
            </a:r>
            <a:endParaRPr lang="en-US" dirty="0" smtClean="0">
              <a:solidFill>
                <a:schemeClr val="accent4">
                  <a:lumMod val="75000"/>
                </a:schemeClr>
              </a:solidFill>
            </a:endParaRPr>
          </a:p>
          <a:p>
            <a:pPr algn="just"/>
            <a:r>
              <a:rPr lang="en-US" dirty="0" smtClean="0"/>
              <a:t>An </a:t>
            </a:r>
            <a:r>
              <a:rPr lang="en-US" dirty="0" smtClean="0"/>
              <a:t>additional benefit to the Government and taxpayer is a saving in healthcare costs as there is a less strain on the healthcare system. </a:t>
            </a:r>
            <a:endParaRPr lang="en-US" dirty="0" smtClean="0"/>
          </a:p>
          <a:p>
            <a:pPr algn="just"/>
            <a:r>
              <a:rPr lang="en-US" dirty="0" smtClean="0">
                <a:solidFill>
                  <a:schemeClr val="accent4">
                    <a:lumMod val="75000"/>
                  </a:schemeClr>
                </a:solidFill>
              </a:rPr>
              <a:t>Moreover</a:t>
            </a:r>
            <a:r>
              <a:rPr lang="en-US" dirty="0" smtClean="0">
                <a:solidFill>
                  <a:schemeClr val="accent4">
                    <a:lumMod val="75000"/>
                  </a:schemeClr>
                </a:solidFill>
              </a:rPr>
              <a:t>, the sound reduction barriers maximize social welfare after limiting the environmental costs. </a:t>
            </a:r>
            <a:endParaRPr lang="el-GR" dirty="0" smtClean="0">
              <a:solidFill>
                <a:schemeClr val="accent4">
                  <a:lumMod val="75000"/>
                </a:schemeClr>
              </a:solidFill>
            </a:endParaRP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Conclusion</a:t>
            </a:r>
            <a:endParaRPr lang="el-GR" sz="3200" b="1" dirty="0"/>
          </a:p>
        </p:txBody>
      </p:sp>
      <p:sp>
        <p:nvSpPr>
          <p:cNvPr id="3" name="2 - Θέση περιεχομένου"/>
          <p:cNvSpPr>
            <a:spLocks noGrp="1"/>
          </p:cNvSpPr>
          <p:nvPr>
            <p:ph idx="1"/>
          </p:nvPr>
        </p:nvSpPr>
        <p:spPr/>
        <p:txBody>
          <a:bodyPr>
            <a:normAutofit fontScale="85000" lnSpcReduction="20000"/>
          </a:bodyPr>
          <a:lstStyle/>
          <a:p>
            <a:pPr algn="just"/>
            <a:r>
              <a:rPr lang="en-US" dirty="0" smtClean="0"/>
              <a:t>This work contains a framework for cooperation between the private and public sectors that potentially can generate multiple benefits without heavily impacting any social group or the environment. </a:t>
            </a:r>
            <a:endParaRPr lang="en-US" dirty="0" smtClean="0"/>
          </a:p>
          <a:p>
            <a:pPr algn="just"/>
            <a:r>
              <a:rPr lang="en-US" dirty="0" smtClean="0">
                <a:solidFill>
                  <a:schemeClr val="accent4">
                    <a:lumMod val="75000"/>
                  </a:schemeClr>
                </a:solidFill>
              </a:rPr>
              <a:t>Also</a:t>
            </a:r>
            <a:r>
              <a:rPr lang="en-US" dirty="0" smtClean="0">
                <a:solidFill>
                  <a:schemeClr val="accent4">
                    <a:lumMod val="75000"/>
                  </a:schemeClr>
                </a:solidFill>
              </a:rPr>
              <a:t>, this work combines the Marketing and Management of Natural Resources with the fundamental issues related to Public Economics and its Administration. </a:t>
            </a:r>
            <a:endParaRPr lang="en-US" dirty="0" smtClean="0">
              <a:solidFill>
                <a:schemeClr val="accent4">
                  <a:lumMod val="75000"/>
                </a:schemeClr>
              </a:solidFill>
            </a:endParaRPr>
          </a:p>
          <a:p>
            <a:pPr algn="just"/>
            <a:r>
              <a:rPr lang="en-US" dirty="0" smtClean="0"/>
              <a:t>Moreover</a:t>
            </a:r>
            <a:r>
              <a:rPr lang="en-US" dirty="0" smtClean="0"/>
              <a:t>, as argued by V. Pareto - an activity is beneficial to society when it improves the economic situation of certain individuals, without correspondingly worse socioeconomic status of others. </a:t>
            </a:r>
            <a:endParaRPr lang="en-US" dirty="0" smtClean="0"/>
          </a:p>
          <a:p>
            <a:pPr algn="just"/>
            <a:r>
              <a:rPr lang="en-US" dirty="0" smtClean="0">
                <a:solidFill>
                  <a:schemeClr val="accent4">
                    <a:lumMod val="75000"/>
                  </a:schemeClr>
                </a:solidFill>
              </a:rPr>
              <a:t>Then </a:t>
            </a:r>
            <a:r>
              <a:rPr lang="en-US" dirty="0" smtClean="0">
                <a:solidFill>
                  <a:schemeClr val="accent4">
                    <a:lumMod val="75000"/>
                  </a:schemeClr>
                </a:solidFill>
              </a:rPr>
              <a:t>the activities of people tend to maximize social welfare.</a:t>
            </a:r>
            <a:endParaRPr lang="el-GR" dirty="0" smtClean="0">
              <a:solidFill>
                <a:schemeClr val="accent4">
                  <a:lumMod val="75000"/>
                </a:schemeClr>
              </a:solidFill>
            </a:endParaRP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gn="ctr"/>
            <a:r>
              <a:rPr lang="en-US" sz="3600" i="1" dirty="0" smtClean="0"/>
              <a:t>Thank you for your attention!</a:t>
            </a:r>
            <a:endParaRPr lang="el-GR" sz="3600"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Questionnaire</a:t>
            </a:r>
            <a:endParaRPr lang="el-GR" sz="3200" b="1" dirty="0"/>
          </a:p>
        </p:txBody>
      </p:sp>
      <p:sp>
        <p:nvSpPr>
          <p:cNvPr id="3" name="2 - Θέση περιεχομένου"/>
          <p:cNvSpPr>
            <a:spLocks noGrp="1"/>
          </p:cNvSpPr>
          <p:nvPr>
            <p:ph idx="1"/>
          </p:nvPr>
        </p:nvSpPr>
        <p:spPr/>
        <p:txBody>
          <a:bodyPr/>
          <a:lstStyle/>
          <a:p>
            <a:pPr algn="just"/>
            <a:r>
              <a:rPr lang="en-US" dirty="0" smtClean="0"/>
              <a:t>Questionnaires were distributed to residents in areas located along the peripheral highway of Thessaloniki and processing of responses was done using the SPSS - Statistics. </a:t>
            </a:r>
            <a:endParaRPr lang="en-US" dirty="0" smtClean="0"/>
          </a:p>
          <a:p>
            <a:pPr algn="just"/>
            <a:r>
              <a:rPr lang="en-US" dirty="0" smtClean="0">
                <a:solidFill>
                  <a:schemeClr val="accent4">
                    <a:lumMod val="75000"/>
                  </a:schemeClr>
                </a:solidFill>
              </a:rPr>
              <a:t>Measurements </a:t>
            </a:r>
            <a:r>
              <a:rPr lang="en-US" dirty="0" smtClean="0">
                <a:solidFill>
                  <a:schemeClr val="accent4">
                    <a:lumMod val="75000"/>
                  </a:schemeClr>
                </a:solidFill>
              </a:rPr>
              <a:t>were made with a sound level meter after noise barriers were installed along the regional highway of Thessaloniki to calculate the noise reduction levels. </a:t>
            </a:r>
            <a:endParaRPr lang="el-GR" dirty="0">
              <a:solidFill>
                <a:schemeClr val="accent4">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Questionnaire</a:t>
            </a:r>
            <a:endParaRPr lang="el-GR" sz="3200" b="1" dirty="0"/>
          </a:p>
        </p:txBody>
      </p:sp>
      <p:sp>
        <p:nvSpPr>
          <p:cNvPr id="3" name="2 - Θέση περιεχομένου"/>
          <p:cNvSpPr>
            <a:spLocks noGrp="1"/>
          </p:cNvSpPr>
          <p:nvPr>
            <p:ph idx="1"/>
          </p:nvPr>
        </p:nvSpPr>
        <p:spPr/>
        <p:txBody>
          <a:bodyPr/>
          <a:lstStyle/>
          <a:p>
            <a:r>
              <a:rPr lang="en-US" dirty="0" smtClean="0"/>
              <a:t>The measurements showed that in areas where there were noise barriers, noise was reduced to about approximately 1/3 compared with no noise barriers. </a:t>
            </a:r>
            <a:endParaRPr lang="en-US" dirty="0" smtClean="0"/>
          </a:p>
          <a:p>
            <a:r>
              <a:rPr lang="en-US" dirty="0" smtClean="0">
                <a:solidFill>
                  <a:schemeClr val="accent4">
                    <a:lumMod val="75000"/>
                  </a:schemeClr>
                </a:solidFill>
              </a:rPr>
              <a:t>It is proposed </a:t>
            </a:r>
            <a:r>
              <a:rPr lang="en-US" dirty="0" smtClean="0">
                <a:solidFill>
                  <a:schemeClr val="accent4">
                    <a:lumMod val="75000"/>
                  </a:schemeClr>
                </a:solidFill>
              </a:rPr>
              <a:t>three alternative business models for noise reduction which are all responsible and taking into account the total macroeconomic social welfare.  </a:t>
            </a:r>
            <a:endParaRPr lang="el-GR" dirty="0" smtClean="0">
              <a:solidFill>
                <a:schemeClr val="accent4">
                  <a:lumMod val="75000"/>
                </a:schemeClr>
              </a:solidFill>
            </a:endParaRP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Noise Pollution</a:t>
            </a:r>
            <a:endParaRPr lang="el-GR" sz="3200" b="1" dirty="0"/>
          </a:p>
        </p:txBody>
      </p:sp>
      <p:sp>
        <p:nvSpPr>
          <p:cNvPr id="3" name="2 - Θέση περιεχομένου"/>
          <p:cNvSpPr>
            <a:spLocks noGrp="1"/>
          </p:cNvSpPr>
          <p:nvPr>
            <p:ph idx="1"/>
          </p:nvPr>
        </p:nvSpPr>
        <p:spPr/>
        <p:txBody>
          <a:bodyPr/>
          <a:lstStyle/>
          <a:p>
            <a:r>
              <a:rPr lang="en-US" dirty="0" smtClean="0"/>
              <a:t>The noise pollution caused by vehicles traveling on the ring road of Thessaloniki in Greece was conducted using noise measuring tools that provided the data associated with Experimental Economics. </a:t>
            </a:r>
            <a:endParaRPr lang="en-US" dirty="0" smtClean="0"/>
          </a:p>
          <a:p>
            <a:r>
              <a:rPr lang="en-US" dirty="0" smtClean="0">
                <a:solidFill>
                  <a:schemeClr val="accent4">
                    <a:lumMod val="75000"/>
                  </a:schemeClr>
                </a:solidFill>
              </a:rPr>
              <a:t>Using </a:t>
            </a:r>
            <a:r>
              <a:rPr lang="en-US" dirty="0" smtClean="0">
                <a:solidFill>
                  <a:schemeClr val="accent4">
                    <a:lumMod val="75000"/>
                  </a:schemeClr>
                </a:solidFill>
              </a:rPr>
              <a:t>that evaluation data we propose to develop a teaching method on the environment and to calculate the total benefit to the residents who live near and around the </a:t>
            </a:r>
            <a:r>
              <a:rPr lang="en-US" dirty="0" smtClean="0">
                <a:solidFill>
                  <a:schemeClr val="accent4">
                    <a:lumMod val="75000"/>
                  </a:schemeClr>
                </a:solidFill>
              </a:rPr>
              <a:t>highway.</a:t>
            </a:r>
            <a:endParaRPr lang="el-GR" dirty="0">
              <a:solidFill>
                <a:schemeClr val="accent4">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The basic idea</a:t>
            </a:r>
            <a:endParaRPr lang="el-GR" sz="3200" b="1" dirty="0"/>
          </a:p>
        </p:txBody>
      </p:sp>
      <p:sp>
        <p:nvSpPr>
          <p:cNvPr id="3" name="2 - Θέση περιεχομένου"/>
          <p:cNvSpPr>
            <a:spLocks noGrp="1"/>
          </p:cNvSpPr>
          <p:nvPr>
            <p:ph idx="1"/>
          </p:nvPr>
        </p:nvSpPr>
        <p:spPr/>
        <p:txBody>
          <a:bodyPr/>
          <a:lstStyle/>
          <a:p>
            <a:pPr algn="just"/>
            <a:r>
              <a:rPr lang="en-US" dirty="0" smtClean="0"/>
              <a:t>The basic idea of the valuation of environmental goods, as in the sound protection barriers, is based on the preferences of individuals (or householders) in relation to the environment, and the willingness to pay for the public good</a:t>
            </a:r>
            <a:r>
              <a:rPr lang="en-US" dirty="0" smtClean="0"/>
              <a:t>.</a:t>
            </a:r>
          </a:p>
          <a:p>
            <a:pPr algn="just"/>
            <a:r>
              <a:rPr lang="en-US" dirty="0" smtClean="0">
                <a:solidFill>
                  <a:schemeClr val="accent4">
                    <a:lumMod val="75000"/>
                  </a:schemeClr>
                </a:solidFill>
              </a:rPr>
              <a:t>The </a:t>
            </a:r>
            <a:r>
              <a:rPr lang="en-US" dirty="0" smtClean="0">
                <a:solidFill>
                  <a:schemeClr val="accent4">
                    <a:lumMod val="75000"/>
                  </a:schemeClr>
                </a:solidFill>
              </a:rPr>
              <a:t>option is either to enjoy the environmental good or alternatively to accept the loss of this environmental </a:t>
            </a:r>
            <a:r>
              <a:rPr lang="en-US" dirty="0" smtClean="0">
                <a:solidFill>
                  <a:schemeClr val="accent4">
                    <a:lumMod val="75000"/>
                  </a:schemeClr>
                </a:solidFill>
              </a:rPr>
              <a:t>good. </a:t>
            </a:r>
            <a:endParaRPr lang="el-GR" dirty="0">
              <a:solidFill>
                <a:schemeClr val="accent4">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Methodology</a:t>
            </a:r>
            <a:endParaRPr lang="el-GR" sz="3200" b="1" dirty="0"/>
          </a:p>
        </p:txBody>
      </p:sp>
      <p:sp>
        <p:nvSpPr>
          <p:cNvPr id="3" name="2 - Θέση περιεχομένου"/>
          <p:cNvSpPr>
            <a:spLocks noGrp="1"/>
          </p:cNvSpPr>
          <p:nvPr>
            <p:ph idx="1"/>
          </p:nvPr>
        </p:nvSpPr>
        <p:spPr/>
        <p:txBody>
          <a:bodyPr>
            <a:normAutofit lnSpcReduction="10000"/>
          </a:bodyPr>
          <a:lstStyle/>
          <a:p>
            <a:r>
              <a:rPr lang="en-US" dirty="0" smtClean="0"/>
              <a:t>All the measurements were made with a special sound meter </a:t>
            </a:r>
            <a:r>
              <a:rPr lang="en-US" i="1" dirty="0" smtClean="0"/>
              <a:t>in situ</a:t>
            </a:r>
            <a:r>
              <a:rPr lang="en-US" dirty="0" smtClean="0"/>
              <a:t> and followed the same steps</a:t>
            </a:r>
            <a:r>
              <a:rPr lang="en-US" dirty="0" smtClean="0"/>
              <a:t>.</a:t>
            </a:r>
          </a:p>
          <a:p>
            <a:r>
              <a:rPr lang="en-US" dirty="0" smtClean="0">
                <a:solidFill>
                  <a:schemeClr val="accent4">
                    <a:lumMod val="75000"/>
                  </a:schemeClr>
                </a:solidFill>
              </a:rPr>
              <a:t>The </a:t>
            </a:r>
            <a:r>
              <a:rPr lang="en-US" dirty="0" smtClean="0">
                <a:solidFill>
                  <a:schemeClr val="accent4">
                    <a:lumMod val="75000"/>
                  </a:schemeClr>
                </a:solidFill>
              </a:rPr>
              <a:t>measurements were made under the same conditions so that there is uniformity in the results. </a:t>
            </a:r>
            <a:endParaRPr lang="en-US" dirty="0" smtClean="0">
              <a:solidFill>
                <a:schemeClr val="accent4">
                  <a:lumMod val="75000"/>
                </a:schemeClr>
              </a:solidFill>
            </a:endParaRPr>
          </a:p>
          <a:p>
            <a:r>
              <a:rPr lang="en-US" dirty="0" smtClean="0"/>
              <a:t>The</a:t>
            </a:r>
            <a:r>
              <a:rPr lang="en-US" i="1" dirty="0" smtClean="0"/>
              <a:t> </a:t>
            </a:r>
            <a:r>
              <a:rPr lang="en-US" i="1" dirty="0" smtClean="0"/>
              <a:t>CASELLA,</a:t>
            </a:r>
            <a:r>
              <a:rPr lang="en-US" dirty="0" smtClean="0"/>
              <a:t> </a:t>
            </a:r>
            <a:r>
              <a:rPr lang="en-US" i="1" dirty="0" smtClean="0"/>
              <a:t>CEL 440</a:t>
            </a:r>
            <a:r>
              <a:rPr lang="en-US" dirty="0" smtClean="0"/>
              <a:t> sound level meters, was placed at a height of 1.5 meters from the ground</a:t>
            </a:r>
            <a:r>
              <a:rPr lang="en-US" dirty="0" smtClean="0"/>
              <a:t>.</a:t>
            </a:r>
          </a:p>
          <a:p>
            <a:r>
              <a:rPr lang="en-US" dirty="0" smtClean="0">
                <a:solidFill>
                  <a:schemeClr val="accent4">
                    <a:lumMod val="75000"/>
                  </a:schemeClr>
                </a:solidFill>
              </a:rPr>
              <a:t>The </a:t>
            </a:r>
            <a:r>
              <a:rPr lang="en-US" dirty="0" smtClean="0">
                <a:solidFill>
                  <a:schemeClr val="accent4">
                    <a:lumMod val="75000"/>
                  </a:schemeClr>
                </a:solidFill>
              </a:rPr>
              <a:t>sound level meter was positioned parallel to the ground and the microphone directed on the road. </a:t>
            </a:r>
            <a:endParaRPr lang="el-GR" dirty="0">
              <a:solidFill>
                <a:schemeClr val="accent4">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smtClean="0"/>
              <a:t>The</a:t>
            </a:r>
            <a:r>
              <a:rPr lang="en-US" sz="3200" b="1" i="1" dirty="0" smtClean="0"/>
              <a:t> CASELLA,</a:t>
            </a:r>
            <a:r>
              <a:rPr lang="en-US" sz="3200" b="1" dirty="0" smtClean="0"/>
              <a:t> </a:t>
            </a:r>
            <a:r>
              <a:rPr lang="en-US" sz="3200" b="1" i="1" dirty="0" smtClean="0"/>
              <a:t>CEL 440</a:t>
            </a:r>
            <a:r>
              <a:rPr lang="en-US" sz="3200" b="1" dirty="0" smtClean="0"/>
              <a:t> sound level meters</a:t>
            </a:r>
            <a:endParaRPr lang="el-GR" sz="3200" b="1" dirty="0"/>
          </a:p>
        </p:txBody>
      </p:sp>
      <p:pic>
        <p:nvPicPr>
          <p:cNvPr id="4" name="3 - Θέση περιεχομένου"/>
          <p:cNvPicPr>
            <a:picLocks noGrp="1"/>
          </p:cNvPicPr>
          <p:nvPr>
            <p:ph idx="1"/>
          </p:nvPr>
        </p:nvPicPr>
        <p:blipFill>
          <a:blip r:embed="rId2" cstate="print"/>
          <a:srcRect/>
          <a:stretch>
            <a:fillRect/>
          </a:stretch>
        </p:blipFill>
        <p:spPr bwMode="auto">
          <a:xfrm>
            <a:off x="2285984" y="2857496"/>
            <a:ext cx="4286280" cy="300039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p:cNvPicPr/>
          <p:nvPr/>
        </p:nvPicPr>
        <p:blipFill>
          <a:blip r:embed="rId2"/>
          <a:srcRect/>
          <a:stretch>
            <a:fillRect/>
          </a:stretch>
        </p:blipFill>
        <p:spPr bwMode="auto">
          <a:xfrm>
            <a:off x="1000100" y="1357298"/>
            <a:ext cx="7286676" cy="4357718"/>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1152</TotalTime>
  <Words>1084</Words>
  <Application>Microsoft Office PowerPoint</Application>
  <PresentationFormat>Προβολή στην οθόνη (4:3)</PresentationFormat>
  <Paragraphs>64</Paragraphs>
  <Slides>25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Αστικό</vt:lpstr>
      <vt:lpstr> </vt:lpstr>
      <vt:lpstr>The scope</vt:lpstr>
      <vt:lpstr>Questionnaire</vt:lpstr>
      <vt:lpstr>Questionnaire</vt:lpstr>
      <vt:lpstr>Noise Pollution</vt:lpstr>
      <vt:lpstr>The basic idea</vt:lpstr>
      <vt:lpstr>Methodology</vt:lpstr>
      <vt:lpstr>The CASELLA, CEL 440 sound level meters</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Conclusion</vt:lpstr>
      <vt:lpstr>Conclusion</vt:lpstr>
      <vt:lpstr>Conclusion</vt:lpstr>
      <vt:lpstr>Conclusion</vt:lpstr>
      <vt:lpstr>Conclusion</vt:lpstr>
      <vt:lpstr>Conclusion</vt:lpstr>
      <vt:lpstr>Διαφάνεια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Περιβαλλοντική Εκπαίδευση με Υπόθεση Εργασίας την Ανάπτυξη &amp; Εφαρμογή Πιστοποιημένου Συστήματος Περιβαλλοντικής Διαχείρισης σε Ξενοδοχειακή Μονάδα</dc:title>
  <dc:creator>user 3</dc:creator>
  <cp:lastModifiedBy>nikos</cp:lastModifiedBy>
  <cp:revision>206</cp:revision>
  <dcterms:created xsi:type="dcterms:W3CDTF">2015-09-02T06:00:07Z</dcterms:created>
  <dcterms:modified xsi:type="dcterms:W3CDTF">2019-12-19T11:18:07Z</dcterms:modified>
</cp:coreProperties>
</file>