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87" r:id="rId12"/>
    <p:sldId id="256" r:id="rId13"/>
    <p:sldId id="258" r:id="rId14"/>
    <p:sldId id="279" r:id="rId15"/>
    <p:sldId id="260" r:id="rId16"/>
    <p:sldId id="259" r:id="rId17"/>
    <p:sldId id="281" r:id="rId18"/>
    <p:sldId id="262" r:id="rId19"/>
    <p:sldId id="261" r:id="rId20"/>
    <p:sldId id="282" r:id="rId21"/>
    <p:sldId id="283" r:id="rId22"/>
    <p:sldId id="284" r:id="rId23"/>
    <p:sldId id="285" r:id="rId24"/>
    <p:sldId id="286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3" autoAdjust="0"/>
    <p:restoredTop sz="94715" autoAdjust="0"/>
  </p:normalViewPr>
  <p:slideViewPr>
    <p:cSldViewPr snapToObjects="1">
      <p:cViewPr>
        <p:scale>
          <a:sx n="98" d="100"/>
          <a:sy n="98" d="100"/>
        </p:scale>
        <p:origin x="-102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5" descr="manlogo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1913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4"/>
          <p:cNvSpPr/>
          <p:nvPr/>
        </p:nvSpPr>
        <p:spPr>
          <a:xfrm>
            <a:off x="0" y="1285875"/>
            <a:ext cx="9144000" cy="21431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00" y="609600"/>
            <a:ext cx="7086600" cy="609600"/>
          </a:xfrm>
        </p:spPr>
        <p:txBody>
          <a:bodyPr/>
          <a:lstStyle>
            <a:lvl1pPr>
              <a:defRPr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50C765-EAC9-6341-8AF9-07631B78A666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14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6511A0F-9454-B74E-B3B9-2CBBB089A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pic>
        <p:nvPicPr>
          <p:cNvPr id="16" name="Picture 15" descr="Logo-BioVeL-vecto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366956" y="0"/>
            <a:ext cx="792088" cy="1053729"/>
          </a:xfrm>
          <a:prstGeom prst="rect">
            <a:avLst/>
          </a:prstGeom>
        </p:spPr>
      </p:pic>
      <p:grpSp>
        <p:nvGrpSpPr>
          <p:cNvPr id="19" name="Group 4"/>
          <p:cNvGrpSpPr>
            <a:grpSpLocks/>
          </p:cNvGrpSpPr>
          <p:nvPr userDrawn="1"/>
        </p:nvGrpSpPr>
        <p:grpSpPr bwMode="auto">
          <a:xfrm>
            <a:off x="6393182" y="6051683"/>
            <a:ext cx="2765862" cy="734880"/>
            <a:chOff x="5868988" y="5773738"/>
            <a:chExt cx="3275012" cy="1084262"/>
          </a:xfrm>
        </p:grpSpPr>
        <p:pic>
          <p:nvPicPr>
            <p:cNvPr id="20" name="Picture 5" descr="Logo-e-Infrastructure_M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988" y="5773738"/>
              <a:ext cx="1943100" cy="722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1" descr="FP7-gen-RGB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2088" y="5773738"/>
              <a:ext cx="1331912" cy="1084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9151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-26988"/>
            <a:ext cx="7111008" cy="115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57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chemeClr val="bg2"/>
            </a:gs>
            <a:gs pos="100000">
              <a:schemeClr val="accent5">
                <a:lumMod val="20000"/>
                <a:lumOff val="80000"/>
                <a:alpha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" name="Date Placeholder 7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rtlCol="0" anchor="ctr" anchorCtr="0"/>
          <a:lstStyle>
            <a:lvl1pPr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fld id="{BF50C765-EAC9-6341-8AF9-07631B78A666}" type="datetimeFigureOut">
              <a:rPr lang="en-US" smtClean="0"/>
              <a:pPr/>
              <a:t>12/4/2013</a:t>
            </a:fld>
            <a:endParaRPr lang="en-US"/>
          </a:p>
        </p:txBody>
      </p:sp>
      <p:sp>
        <p:nvSpPr>
          <p:cNvPr id="1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0" y="1285875"/>
            <a:ext cx="533400" cy="244475"/>
          </a:xfrm>
          <a:prstGeom prst="rect">
            <a:avLst/>
          </a:prstGeom>
        </p:spPr>
        <p:txBody>
          <a:bodyPr vert="horz" rtlCol="0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fld id="{86511A0F-9454-B74E-B3B9-2CBBB089A73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4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3600" b="1" kern="1200">
          <a:ln>
            <a:solidFill>
              <a:schemeClr val="accent5">
                <a:lumMod val="75000"/>
              </a:schemeClr>
            </a:solidFill>
          </a:ln>
          <a:solidFill>
            <a:schemeClr val="tx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A92C6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A92C6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A92C6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9A92C6"/>
          </a:solidFill>
          <a:latin typeface="Arial" charset="0"/>
        </a:defRPr>
      </a:lvl9pPr>
    </p:titleStyle>
    <p:bodyStyle>
      <a:lvl1pPr marL="319088" indent="-319088" algn="l" rtl="0" eaLnBrk="1" fontAlgn="base" hangingPunct="1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1" fontAlgn="base" hangingPunct="1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fontAlgn="base" hangingPunct="1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fontAlgn="base" hangingPunct="1">
        <a:spcBef>
          <a:spcPts val="400"/>
        </a:spcBef>
        <a:spcAft>
          <a:spcPct val="0"/>
        </a:spcAft>
        <a:buClr>
          <a:srgbClr val="A5C249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fontAlgn="base" hangingPunct="1">
        <a:spcBef>
          <a:spcPts val="400"/>
        </a:spcBef>
        <a:spcAft>
          <a:spcPct val="0"/>
        </a:spcAft>
        <a:buClr>
          <a:srgbClr val="009EE0"/>
        </a:buClr>
        <a:buSzPct val="65000"/>
        <a:buFont typeface="Wingdings" pitchFamily="2" charset="2"/>
        <a:buChar char="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/>
          </p:cNvSpPr>
          <p:nvPr/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 kern="120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9A92C6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9A92C6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9A92C6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9A92C6"/>
                </a:solidFill>
                <a:latin typeface="Arial" charset="0"/>
              </a:defRPr>
            </a:lvl9pPr>
          </a:lstStyle>
          <a:p>
            <a:pPr defTabSz="914400"/>
            <a:r>
              <a:rPr lang="en-GB" dirty="0" smtClean="0"/>
              <a:t>An Introduction to </a:t>
            </a:r>
            <a:r>
              <a:rPr lang="en-US" dirty="0" err="1"/>
              <a:t>Taverna</a:t>
            </a:r>
            <a:r>
              <a:rPr lang="en-US" dirty="0"/>
              <a:t> Components</a:t>
            </a:r>
            <a:endParaRPr lang="en-GB" dirty="0" smtClean="0"/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19088" indent="-319088" algn="l" rtl="0" eaLnBrk="1" fontAlgn="base" hangingPunct="1">
              <a:spcBef>
                <a:spcPts val="7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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9763" indent="-273050" algn="l" rtl="0" eaLnBrk="1" fontAlgn="base" hangingPunct="1">
              <a:spcBef>
                <a:spcPts val="55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itchFamily="18" charset="2"/>
              <a:buChar char="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A5C249"/>
              </a:buClr>
              <a:buSzPct val="75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9EE0"/>
              </a:buClr>
              <a:buSzPct val="65000"/>
              <a:buFont typeface="Wingdings" pitchFamily="2" charset="2"/>
              <a:buChar char="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400">
              <a:buNone/>
            </a:pPr>
            <a:r>
              <a:rPr lang="en-GB" sz="3200" dirty="0" smtClean="0">
                <a:solidFill>
                  <a:schemeClr val="hlink"/>
                </a:solidFill>
              </a:rPr>
              <a:t> Aleksandra Pawlik</a:t>
            </a:r>
          </a:p>
          <a:p>
            <a:pPr marL="0" indent="0" algn="r" defTabSz="914400">
              <a:buNone/>
            </a:pPr>
            <a:r>
              <a:rPr lang="en-GB" sz="3200" dirty="0" smtClean="0">
                <a:solidFill>
                  <a:schemeClr val="hlink"/>
                </a:solidFill>
              </a:rPr>
              <a:t>Alan Williams</a:t>
            </a:r>
          </a:p>
          <a:p>
            <a:pPr marL="0" indent="0" algn="r" defTabSz="914400">
              <a:buNone/>
            </a:pPr>
            <a:r>
              <a:rPr lang="en-GB" sz="3200" dirty="0" smtClean="0">
                <a:solidFill>
                  <a:schemeClr val="hlink"/>
                </a:solidFill>
              </a:rPr>
              <a:t>University of Manchester</a:t>
            </a:r>
          </a:p>
        </p:txBody>
      </p:sp>
    </p:spTree>
    <p:extLst>
      <p:ext uri="{BB962C8B-B14F-4D97-AF65-F5344CB8AC3E}">
        <p14:creationId xmlns:p14="http://schemas.microsoft.com/office/powerpoint/2010/main" val="30049896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Semantic annotation</a:t>
            </a:r>
          </a:p>
        </p:txBody>
      </p:sp>
      <p:pic>
        <p:nvPicPr>
          <p:cNvPr id="1638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1341438"/>
            <a:ext cx="4552950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788" y="2522538"/>
            <a:ext cx="30099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150" y="4437063"/>
            <a:ext cx="625951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920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Effect on workflows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7562800" cy="4572000"/>
          </a:xfrm>
        </p:spPr>
        <p:txBody>
          <a:bodyPr/>
          <a:lstStyle/>
          <a:p>
            <a:pPr marL="341313" indent="-341313">
              <a:lnSpc>
                <a:spcPct val="9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sz="3200" dirty="0" smtClean="0">
                <a:ea typeface="WenQuanYi Micro Hei" charset="0"/>
              </a:rPr>
              <a:t>Use of components will allow</a:t>
            </a:r>
          </a:p>
          <a:p>
            <a:pPr marL="690563" lvl="1" indent="-341313">
              <a:lnSpc>
                <a:spcPct val="9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GB" dirty="0" smtClean="0">
                <a:ea typeface="WenQuanYi Micro Hei" charset="0"/>
              </a:rPr>
              <a:t>Component developers to work on the component</a:t>
            </a:r>
          </a:p>
          <a:p>
            <a:pPr marL="690563" lvl="1" indent="-341313">
              <a:lnSpc>
                <a:spcPct val="9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GB" dirty="0" smtClean="0">
                <a:ea typeface="WenQuanYi Micro Hei" charset="0"/>
              </a:rPr>
              <a:t>Component users to upgrade (or revert) the component versions</a:t>
            </a:r>
          </a:p>
          <a:p>
            <a:pPr marL="690563" lvl="1" indent="-341313">
              <a:lnSpc>
                <a:spcPct val="9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GB" dirty="0" smtClean="0">
                <a:ea typeface="WenQuanYi Micro Hei" charset="0"/>
              </a:rPr>
              <a:t>A workflow to remain ‘unchanged’ (if the component interfaces remain the same)</a:t>
            </a:r>
          </a:p>
          <a:p>
            <a:pPr marL="985838" lvl="2" indent="-341313">
              <a:lnSpc>
                <a:spcPct val="9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GB" sz="1800" dirty="0" smtClean="0">
                <a:ea typeface="WenQuanYi Micro Hei" charset="0"/>
              </a:rPr>
              <a:t>Powerful and dangerous</a:t>
            </a:r>
          </a:p>
          <a:p>
            <a:pPr marL="690563" lvl="1" indent="-341313">
              <a:lnSpc>
                <a:spcPct val="9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GB" dirty="0" smtClean="0">
                <a:ea typeface="WenQuanYi Micro Hei" charset="0"/>
              </a:rPr>
              <a:t>Proxies for components (re-run and re-play)</a:t>
            </a:r>
          </a:p>
          <a:p>
            <a:pPr marL="341313" indent="-341313">
              <a:lnSpc>
                <a:spcPct val="90000"/>
              </a:lnSpc>
              <a:buClr>
                <a:srgbClr val="000000"/>
              </a:buClr>
              <a:buFontTx/>
              <a:buChar char="•"/>
              <a:defRPr/>
            </a:pPr>
            <a:endParaRPr lang="en-US" sz="3200" dirty="0" smtClean="0">
              <a:ea typeface="WenQuanYi Micro Hei" charset="0"/>
            </a:endParaRPr>
          </a:p>
          <a:p>
            <a:pPr marL="341313" indent="-341313">
              <a:lnSpc>
                <a:spcPct val="9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sz="3200" dirty="0" smtClean="0">
                <a:ea typeface="WenQuanYi Micro Hei" charset="0"/>
              </a:rPr>
              <a:t>Components are “black boxes” in the workflow and workflow runs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Taverna</a:t>
            </a:r>
            <a:r>
              <a:rPr lang="en-US" dirty="0" smtClean="0"/>
              <a:t> Components in practice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7562800" cy="4572000"/>
          </a:xfrm>
        </p:spPr>
        <p:txBody>
          <a:bodyPr/>
          <a:lstStyle/>
          <a:p>
            <a:r>
              <a:rPr lang="en-US" sz="2400" dirty="0" smtClean="0"/>
              <a:t>In this exercise we will create a component for the GBIF-related workflow you wrote before</a:t>
            </a:r>
          </a:p>
          <a:p>
            <a:r>
              <a:rPr lang="en-US" sz="2400" dirty="0" smtClean="0"/>
              <a:t>First, we need to install the components plugin </a:t>
            </a:r>
          </a:p>
          <a:p>
            <a:r>
              <a:rPr lang="en-US" sz="2400" dirty="0" smtClean="0"/>
              <a:t>Select “Updates and plugins” from the “Advanced” menu</a:t>
            </a:r>
            <a:endParaRPr lang="en-GB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366" y="3733800"/>
            <a:ext cx="6584217" cy="2156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Taverna</a:t>
            </a:r>
            <a:r>
              <a:rPr lang="en-US" dirty="0"/>
              <a:t> Components in practice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7562800" cy="4572000"/>
          </a:xfrm>
        </p:spPr>
        <p:txBody>
          <a:bodyPr/>
          <a:lstStyle/>
          <a:p>
            <a:r>
              <a:rPr lang="en-US" sz="2400" dirty="0" smtClean="0"/>
              <a:t>Search for the plugins – you should be able to find “Component </a:t>
            </a:r>
            <a:r>
              <a:rPr lang="en-US" sz="2400" dirty="0" err="1" smtClean="0"/>
              <a:t>Taverna</a:t>
            </a:r>
            <a:r>
              <a:rPr lang="en-US" sz="2400" dirty="0" smtClean="0"/>
              <a:t> plugin” and install it</a:t>
            </a:r>
          </a:p>
          <a:p>
            <a:r>
              <a:rPr lang="en-US" sz="2400" dirty="0" smtClean="0"/>
              <a:t>Restart </a:t>
            </a:r>
            <a:r>
              <a:rPr lang="en-US" sz="2400" dirty="0" err="1" smtClean="0"/>
              <a:t>Taverna</a:t>
            </a:r>
            <a:endParaRPr lang="en-GB" sz="24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050415"/>
            <a:ext cx="4858070" cy="348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 flipH="1">
            <a:off x="4283968" y="2780928"/>
            <a:ext cx="2160240" cy="3456384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684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Taverna</a:t>
            </a:r>
            <a:r>
              <a:rPr lang="en-US" dirty="0"/>
              <a:t> Components in practice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7562800" cy="4572000"/>
          </a:xfrm>
        </p:spPr>
        <p:txBody>
          <a:bodyPr/>
          <a:lstStyle/>
          <a:p>
            <a:r>
              <a:rPr lang="en-US" sz="2400" dirty="0" smtClean="0"/>
              <a:t>Now in the menu you should have a new option “Components” </a:t>
            </a:r>
          </a:p>
          <a:p>
            <a:r>
              <a:rPr lang="en-US" sz="2400" dirty="0" smtClean="0"/>
              <a:t>First we need a</a:t>
            </a:r>
            <a:br>
              <a:rPr lang="en-US" sz="2400" dirty="0" smtClean="0"/>
            </a:br>
            <a:r>
              <a:rPr lang="en-US" sz="2400" dirty="0" smtClean="0"/>
              <a:t>Component profile</a:t>
            </a:r>
          </a:p>
          <a:p>
            <a:r>
              <a:rPr lang="en-US" sz="2400" dirty="0" smtClean="0"/>
              <a:t>Select “Copy profile”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057400"/>
            <a:ext cx="3800475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546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Taverna</a:t>
            </a:r>
            <a:r>
              <a:rPr lang="en-US" dirty="0"/>
              <a:t> Components in practice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354888" cy="4572000"/>
          </a:xfrm>
        </p:spPr>
        <p:txBody>
          <a:bodyPr/>
          <a:lstStyle/>
          <a:p>
            <a:r>
              <a:rPr lang="en-US" sz="2400" dirty="0" smtClean="0"/>
              <a:t>In the pop-up window choose the “</a:t>
            </a:r>
            <a:r>
              <a:rPr lang="en-US" sz="2400" dirty="0" err="1" smtClean="0"/>
              <a:t>myExperiment</a:t>
            </a:r>
            <a:r>
              <a:rPr lang="en-US" sz="2400" dirty="0" smtClean="0"/>
              <a:t>” source registry and copy the “Empty profile” to your “local registry”</a:t>
            </a:r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2819400"/>
            <a:ext cx="7404456" cy="308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689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Taverna</a:t>
            </a:r>
            <a:r>
              <a:rPr lang="en-US" dirty="0"/>
              <a:t> Components in practice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7562800" cy="4572000"/>
          </a:xfrm>
        </p:spPr>
        <p:txBody>
          <a:bodyPr/>
          <a:lstStyle/>
          <a:p>
            <a:r>
              <a:rPr lang="en-US" sz="2400" dirty="0" smtClean="0"/>
              <a:t>In the “Components” menu</a:t>
            </a:r>
          </a:p>
          <a:p>
            <a:r>
              <a:rPr lang="en-US" sz="2400" dirty="0" smtClean="0"/>
              <a:t>Select “Create family”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486" y="2673774"/>
            <a:ext cx="3444627" cy="348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757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Taverna</a:t>
            </a:r>
            <a:r>
              <a:rPr lang="en-US" dirty="0"/>
              <a:t> Components in practice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354888" cy="4572000"/>
          </a:xfrm>
        </p:spPr>
        <p:txBody>
          <a:bodyPr/>
          <a:lstStyle/>
          <a:p>
            <a:r>
              <a:rPr lang="en-US" sz="2400" dirty="0" smtClean="0"/>
              <a:t>In the pop-up window set the registry to local</a:t>
            </a:r>
          </a:p>
          <a:p>
            <a:r>
              <a:rPr lang="en-US" sz="2400" dirty="0" smtClean="0"/>
              <a:t>Enter the family name (“GBIF”)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2708920"/>
            <a:ext cx="7318206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0835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Taverna</a:t>
            </a:r>
            <a:r>
              <a:rPr lang="en-US" dirty="0"/>
              <a:t> Components in practice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179512" y="1589567"/>
            <a:ext cx="8784976" cy="4572000"/>
          </a:xfrm>
        </p:spPr>
        <p:txBody>
          <a:bodyPr/>
          <a:lstStyle/>
          <a:p>
            <a:r>
              <a:rPr lang="en-US" sz="2400" dirty="0" smtClean="0"/>
              <a:t>Open the “</a:t>
            </a:r>
            <a:r>
              <a:rPr lang="en-US" sz="2400" dirty="0" err="1" smtClean="0"/>
              <a:t>Species_Occurrence</a:t>
            </a:r>
            <a:r>
              <a:rPr lang="en-US" sz="2400" dirty="0" smtClean="0"/>
              <a:t>” workflow that you made in the previous section</a:t>
            </a:r>
            <a:endParaRPr lang="en-US" sz="2400" dirty="0"/>
          </a:p>
          <a:p>
            <a:endParaRPr lang="en-US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56689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Taverna</a:t>
            </a:r>
            <a:r>
              <a:rPr lang="en-US" dirty="0"/>
              <a:t> Components in practice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7562800" cy="4572000"/>
          </a:xfrm>
        </p:spPr>
        <p:txBody>
          <a:bodyPr/>
          <a:lstStyle/>
          <a:p>
            <a:r>
              <a:rPr lang="en-US" sz="2100" dirty="0" smtClean="0"/>
              <a:t>Select “Create component” from the “Components” menu</a:t>
            </a:r>
          </a:p>
          <a:p>
            <a:r>
              <a:rPr lang="en-US" sz="2100" dirty="0" smtClean="0"/>
              <a:t>Provide a name for the component (</a:t>
            </a:r>
            <a:r>
              <a:rPr lang="en-US" sz="2100" dirty="0" err="1" smtClean="0"/>
              <a:t>LocatedOccurrences</a:t>
            </a:r>
            <a:r>
              <a:rPr lang="en-US" sz="2100" dirty="0" smtClean="0"/>
              <a:t>)</a:t>
            </a:r>
          </a:p>
          <a:p>
            <a:endParaRPr lang="en-US" sz="2100" dirty="0"/>
          </a:p>
          <a:p>
            <a:endParaRPr lang="en-US" sz="2100" dirty="0" smtClean="0"/>
          </a:p>
          <a:p>
            <a:endParaRPr lang="en-US" sz="2100" dirty="0"/>
          </a:p>
          <a:p>
            <a:endParaRPr lang="en-US" sz="2100" dirty="0" smtClean="0"/>
          </a:p>
          <a:p>
            <a:r>
              <a:rPr lang="en-US" sz="2100" dirty="0" smtClean="0"/>
              <a:t>You should see a pink ribbon at the top</a:t>
            </a:r>
          </a:p>
          <a:p>
            <a:endParaRPr lang="en-GB" sz="2100" dirty="0" smtClean="0"/>
          </a:p>
          <a:p>
            <a:endParaRPr lang="en-US" sz="2100" dirty="0" smtClean="0"/>
          </a:p>
          <a:p>
            <a:r>
              <a:rPr lang="en-US" sz="2100" dirty="0" smtClean="0"/>
              <a:t>Save the component.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0725" y="2542541"/>
            <a:ext cx="5162550" cy="1280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1640" y="4742560"/>
            <a:ext cx="5457825" cy="439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66890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is a component?</a:t>
            </a:r>
            <a:endParaRPr lang="en-GB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153400" cy="4572000"/>
          </a:xfrm>
        </p:spPr>
        <p:txBody>
          <a:bodyPr/>
          <a:lstStyle/>
          <a:p>
            <a:pPr marL="341313" indent="-341313">
              <a:lnSpc>
                <a:spcPct val="9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sz="2800" dirty="0" smtClean="0">
                <a:ea typeface="WenQuanYi Micro Hei" charset="0"/>
              </a:rPr>
              <a:t>Something that can be put into a workflow</a:t>
            </a:r>
          </a:p>
          <a:p>
            <a:pPr marL="690563" lvl="1" indent="-341313">
              <a:lnSpc>
                <a:spcPct val="9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GB" sz="2400" dirty="0">
                <a:ea typeface="WenQuanYi Micro Hei" charset="0"/>
              </a:rPr>
              <a:t>Well described - what the component does</a:t>
            </a:r>
          </a:p>
          <a:p>
            <a:pPr marL="690563" lvl="1" indent="-341313">
              <a:lnSpc>
                <a:spcPct val="9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GB" sz="2400" dirty="0">
                <a:ea typeface="WenQuanYi Micro Hei" charset="0"/>
              </a:rPr>
              <a:t>Behaves “well” - conforms to agreed good practice</a:t>
            </a:r>
          </a:p>
          <a:p>
            <a:pPr marL="690563" lvl="1" indent="-341313">
              <a:lnSpc>
                <a:spcPct val="9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GB" sz="2400" dirty="0">
                <a:ea typeface="WenQuanYi Micro Hei" charset="0"/>
              </a:rPr>
              <a:t>Curated - someone looks after it</a:t>
            </a:r>
          </a:p>
          <a:p>
            <a:pPr marL="690563" lvl="1" indent="-341313">
              <a:lnSpc>
                <a:spcPct val="9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GB" sz="2400" dirty="0">
                <a:ea typeface="WenQuanYi Micro Hei" charset="0"/>
              </a:rPr>
              <a:t>Produces and consumes data in agreed formats</a:t>
            </a:r>
          </a:p>
          <a:p>
            <a:pPr marL="690563" lvl="1" indent="-341313">
              <a:lnSpc>
                <a:spcPct val="9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GB" sz="2400" dirty="0">
                <a:ea typeface="WenQuanYi Micro Hei" charset="0"/>
              </a:rPr>
              <a:t>Fails in described ways - meaningful error messages</a:t>
            </a:r>
          </a:p>
          <a:p>
            <a:pPr marL="690563" lvl="1" indent="-341313">
              <a:lnSpc>
                <a:spcPct val="9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GB" sz="2400" dirty="0">
                <a:ea typeface="WenQuanYi Micro Hei" charset="0"/>
              </a:rPr>
              <a:t>Produces agreed type of </a:t>
            </a:r>
            <a:r>
              <a:rPr lang="en-GB" sz="2400" dirty="0" smtClean="0">
                <a:ea typeface="WenQuanYi Micro Hei" charset="0"/>
              </a:rPr>
              <a:t>provenance</a:t>
            </a:r>
            <a:endParaRPr lang="en-US" sz="2400" dirty="0" smtClean="0">
              <a:ea typeface="WenQuanYi Micro Hei" charset="0"/>
            </a:endParaRPr>
          </a:p>
          <a:p>
            <a:pPr marL="341313" indent="-341313">
              <a:lnSpc>
                <a:spcPct val="9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sz="2800" dirty="0" smtClean="0">
                <a:ea typeface="WenQuanYi Micro Hei" charset="0"/>
              </a:rPr>
              <a:t>Documentation</a:t>
            </a:r>
          </a:p>
          <a:p>
            <a:pPr marL="341313" indent="-341313">
              <a:lnSpc>
                <a:spcPct val="9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sz="2800" dirty="0" smtClean="0">
                <a:ea typeface="WenQuanYi Micro Hei" charset="0"/>
              </a:rPr>
              <a:t>Example usage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0108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Taverna</a:t>
            </a:r>
            <a:r>
              <a:rPr lang="en-US" dirty="0"/>
              <a:t> Components in practice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7562800" cy="4572000"/>
          </a:xfrm>
        </p:spPr>
        <p:txBody>
          <a:bodyPr/>
          <a:lstStyle/>
          <a:p>
            <a:r>
              <a:rPr lang="en-US" sz="2100" dirty="0" smtClean="0"/>
              <a:t>You should now see the component come up in the Service Panel.</a:t>
            </a:r>
          </a:p>
          <a:p>
            <a:endParaRPr lang="en-US" sz="2100" dirty="0" smtClean="0"/>
          </a:p>
          <a:p>
            <a:endParaRPr lang="en-US" sz="21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2348880"/>
            <a:ext cx="3332081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63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Taverna</a:t>
            </a:r>
            <a:r>
              <a:rPr lang="en-US" dirty="0"/>
              <a:t> Components in practice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7562800" cy="4572000"/>
          </a:xfrm>
        </p:spPr>
        <p:txBody>
          <a:bodyPr/>
          <a:lstStyle/>
          <a:p>
            <a:r>
              <a:rPr lang="en-US" sz="2100" dirty="0" smtClean="0"/>
              <a:t>You can also include component families from </a:t>
            </a:r>
            <a:r>
              <a:rPr lang="en-US" sz="2100" dirty="0" err="1" smtClean="0"/>
              <a:t>myExperiment</a:t>
            </a:r>
            <a:endParaRPr lang="en-US" sz="2100" dirty="0" smtClean="0"/>
          </a:p>
          <a:p>
            <a:r>
              <a:rPr lang="en-US" sz="2100" dirty="0" smtClean="0"/>
              <a:t>Click on “Import new services” and select “Component service”</a:t>
            </a:r>
          </a:p>
          <a:p>
            <a:r>
              <a:rPr lang="en-US" sz="2100" dirty="0" smtClean="0"/>
              <a:t>Choose “GBIF transforms” from the “</a:t>
            </a:r>
            <a:r>
              <a:rPr lang="en-US" sz="2100" dirty="0" err="1" smtClean="0"/>
              <a:t>myExperiment</a:t>
            </a:r>
            <a:r>
              <a:rPr lang="en-US" sz="2100" dirty="0" smtClean="0"/>
              <a:t>” component registry</a:t>
            </a:r>
          </a:p>
          <a:p>
            <a:endParaRPr lang="en-US" sz="2100" dirty="0" smtClean="0"/>
          </a:p>
          <a:p>
            <a:endParaRPr lang="en-US" sz="2100" dirty="0" smtClean="0"/>
          </a:p>
          <a:p>
            <a:endParaRPr lang="en-US" sz="2100" dirty="0" smtClean="0"/>
          </a:p>
          <a:p>
            <a:endParaRPr lang="en-US" sz="21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23870"/>
            <a:ext cx="7704856" cy="185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5426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Taverna</a:t>
            </a:r>
            <a:r>
              <a:rPr lang="en-US" dirty="0"/>
              <a:t> Components in practice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7562800" cy="4572000"/>
          </a:xfrm>
        </p:spPr>
        <p:txBody>
          <a:bodyPr/>
          <a:lstStyle/>
          <a:p>
            <a:r>
              <a:rPr lang="en-US" sz="2100" dirty="0" smtClean="0"/>
              <a:t>Now we can create a new workflow linking the two components.</a:t>
            </a:r>
          </a:p>
          <a:p>
            <a:r>
              <a:rPr lang="en-US" sz="2100" dirty="0" smtClean="0"/>
              <a:t>Create a new workflow</a:t>
            </a:r>
          </a:p>
          <a:p>
            <a:r>
              <a:rPr lang="en-US" sz="2100" dirty="0" smtClean="0"/>
              <a:t>Include the “</a:t>
            </a:r>
            <a:r>
              <a:rPr lang="en-US" sz="2100" dirty="0" err="1" smtClean="0"/>
              <a:t>LocatedOccurrences</a:t>
            </a:r>
            <a:r>
              <a:rPr lang="en-US" sz="2100" dirty="0" smtClean="0"/>
              <a:t>” and “</a:t>
            </a:r>
            <a:r>
              <a:rPr lang="en-US" sz="2100" dirty="0" err="1" smtClean="0"/>
              <a:t>Extract_data_providers</a:t>
            </a:r>
            <a:r>
              <a:rPr lang="en-US" sz="2100" dirty="0" smtClean="0"/>
              <a:t>” components in the workflow</a:t>
            </a:r>
          </a:p>
          <a:p>
            <a:r>
              <a:rPr lang="en-US" sz="2100" dirty="0" smtClean="0"/>
              <a:t>Add an input and an output port</a:t>
            </a:r>
          </a:p>
          <a:p>
            <a:r>
              <a:rPr lang="en-US" sz="2100" dirty="0" smtClean="0"/>
              <a:t>Connect up the ports and services</a:t>
            </a:r>
          </a:p>
          <a:p>
            <a:r>
              <a:rPr lang="en-US" sz="2100" dirty="0" smtClean="0"/>
              <a:t>Run the workflow</a:t>
            </a:r>
          </a:p>
          <a:p>
            <a:endParaRPr lang="en-US" sz="2100" dirty="0" smtClean="0"/>
          </a:p>
          <a:p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3502075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Taverna</a:t>
            </a:r>
            <a:r>
              <a:rPr lang="en-US" dirty="0"/>
              <a:t> Components in practice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7562800" cy="4572000"/>
          </a:xfrm>
        </p:spPr>
        <p:txBody>
          <a:bodyPr/>
          <a:lstStyle/>
          <a:p>
            <a:endParaRPr lang="en-US" sz="2100" dirty="0" smtClean="0"/>
          </a:p>
          <a:p>
            <a:endParaRPr lang="en-US" sz="21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04" y="1916832"/>
            <a:ext cx="3942602" cy="4138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748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Taverna</a:t>
            </a:r>
            <a:r>
              <a:rPr lang="en-US" dirty="0"/>
              <a:t> Components in practice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7562800" cy="4572000"/>
          </a:xfrm>
        </p:spPr>
        <p:txBody>
          <a:bodyPr/>
          <a:lstStyle/>
          <a:p>
            <a:r>
              <a:rPr lang="en-US" sz="2100" dirty="0" smtClean="0"/>
              <a:t>Run the workflow with a species name</a:t>
            </a:r>
          </a:p>
          <a:p>
            <a:r>
              <a:rPr lang="en-US" sz="2100" dirty="0" smtClean="0"/>
              <a:t>You now know how to</a:t>
            </a:r>
          </a:p>
          <a:p>
            <a:pPr lvl="1"/>
            <a:r>
              <a:rPr lang="en-US" sz="1700" dirty="0" smtClean="0"/>
              <a:t>Create components</a:t>
            </a:r>
          </a:p>
          <a:p>
            <a:pPr lvl="1"/>
            <a:r>
              <a:rPr lang="en-US" sz="1700" dirty="0" smtClean="0"/>
              <a:t>Re-use components</a:t>
            </a:r>
          </a:p>
          <a:p>
            <a:pPr lvl="1"/>
            <a:r>
              <a:rPr lang="en-US" sz="1700" dirty="0" smtClean="0"/>
              <a:t>Build a workflow from components</a:t>
            </a:r>
          </a:p>
          <a:p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1536398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Usefulness of components</a:t>
            </a:r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132856"/>
            <a:ext cx="8153400" cy="3456384"/>
          </a:xfrm>
        </p:spPr>
        <p:txBody>
          <a:bodyPr/>
          <a:lstStyle/>
          <a:p>
            <a:pPr marL="341313" indent="-341313">
              <a:buClr>
                <a:srgbClr val="000000"/>
              </a:buClr>
              <a:buFontTx/>
              <a:buChar char="•"/>
              <a:defRPr/>
            </a:pPr>
            <a:r>
              <a:rPr lang="en-US" dirty="0" smtClean="0">
                <a:ea typeface="WenQuanYi Micro Hei" charset="0"/>
              </a:rPr>
              <a:t>Hide complexity</a:t>
            </a:r>
          </a:p>
          <a:p>
            <a:pPr marL="341313" indent="-341313">
              <a:buClr>
                <a:srgbClr val="000000"/>
              </a:buClr>
              <a:buFontTx/>
              <a:buChar char="•"/>
              <a:defRPr/>
            </a:pPr>
            <a:r>
              <a:rPr lang="en-US" dirty="0" smtClean="0">
                <a:ea typeface="WenQuanYi Micro Hei" charset="0"/>
              </a:rPr>
              <a:t>Predictable good </a:t>
            </a:r>
            <a:r>
              <a:rPr lang="en-US" dirty="0" err="1" smtClean="0">
                <a:ea typeface="WenQuanYi Micro Hei" charset="0"/>
              </a:rPr>
              <a:t>behaviour</a:t>
            </a:r>
            <a:endParaRPr lang="en-US" dirty="0" smtClean="0">
              <a:ea typeface="WenQuanYi Micro Hei" charset="0"/>
            </a:endParaRPr>
          </a:p>
          <a:p>
            <a:pPr marL="341313" indent="-341313">
              <a:buClr>
                <a:srgbClr val="000000"/>
              </a:buClr>
              <a:buFontTx/>
              <a:buChar char="•"/>
              <a:defRPr/>
            </a:pPr>
            <a:r>
              <a:rPr lang="en-US" dirty="0" smtClean="0">
                <a:ea typeface="WenQuanYi Micro Hei" charset="0"/>
              </a:rPr>
              <a:t>Guaranteed to work together</a:t>
            </a:r>
          </a:p>
          <a:p>
            <a:pPr marL="341313" indent="-341313">
              <a:buClr>
                <a:srgbClr val="000000"/>
              </a:buClr>
              <a:buFontTx/>
              <a:buChar char="•"/>
              <a:defRPr/>
            </a:pPr>
            <a:r>
              <a:rPr lang="en-US" dirty="0" smtClean="0">
                <a:ea typeface="WenQuanYi Micro Hei" charset="0"/>
              </a:rPr>
              <a:t>Can (in theory) check that data in a run conforms to the component specification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6046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What is the agreement?</a:t>
            </a:r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153400" cy="4572000"/>
          </a:xfrm>
        </p:spPr>
        <p:txBody>
          <a:bodyPr/>
          <a:lstStyle/>
          <a:p>
            <a:pPr marL="341313" indent="-341313">
              <a:lnSpc>
                <a:spcPct val="9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sz="2800" dirty="0" smtClean="0">
                <a:ea typeface="WenQuanYi Micro Hei" charset="0"/>
              </a:rPr>
              <a:t>The agreement is a condition of being in a “component family”</a:t>
            </a:r>
          </a:p>
          <a:p>
            <a:pPr marL="341313" indent="-341313">
              <a:lnSpc>
                <a:spcPct val="9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sz="2800" dirty="0" smtClean="0">
                <a:ea typeface="WenQuanYi Micro Hei" charset="0"/>
              </a:rPr>
              <a:t>Different domains, or even different uses within a domain, have different agreements</a:t>
            </a:r>
          </a:p>
          <a:p>
            <a:pPr marL="690563" lvl="1" indent="-341313">
              <a:lnSpc>
                <a:spcPct val="9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GB" sz="2400" dirty="0">
                <a:ea typeface="WenQuanYi Micro Hei" charset="0"/>
              </a:rPr>
              <a:t>Astronomical data is not in the same formats as biodiversity data</a:t>
            </a:r>
          </a:p>
          <a:p>
            <a:pPr marL="690563" lvl="1" indent="-341313">
              <a:lnSpc>
                <a:spcPct val="9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GB" sz="2400" dirty="0">
                <a:ea typeface="WenQuanYi Micro Hei" charset="0"/>
              </a:rPr>
              <a:t>Digital library components do not do the same tasks as biodiversity </a:t>
            </a:r>
            <a:r>
              <a:rPr lang="en-GB" sz="2400" dirty="0" smtClean="0">
                <a:ea typeface="WenQuanYi Micro Hei" charset="0"/>
              </a:rPr>
              <a:t>components</a:t>
            </a:r>
            <a:endParaRPr lang="en-US" sz="2400" dirty="0" smtClean="0">
              <a:ea typeface="WenQuanYi Micro Hei" charset="0"/>
            </a:endParaRPr>
          </a:p>
          <a:p>
            <a:pPr marL="341313" indent="-341313">
              <a:lnSpc>
                <a:spcPct val="9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sz="2800" dirty="0" smtClean="0">
                <a:ea typeface="WenQuanYi Micro Hei" charset="0"/>
              </a:rPr>
              <a:t>Agreement is formalized as a “component profile”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694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Implementation</a:t>
            </a:r>
            <a:endParaRPr lang="en-GB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282880" cy="4572000"/>
          </a:xfrm>
        </p:spPr>
        <p:txBody>
          <a:bodyPr/>
          <a:lstStyle/>
          <a:p>
            <a:pPr marL="341313" indent="-341313">
              <a:lnSpc>
                <a:spcPct val="9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dirty="0" smtClean="0">
                <a:ea typeface="WenQuanYi Micro Hei" charset="0"/>
              </a:rPr>
              <a:t>A component family is</a:t>
            </a:r>
          </a:p>
          <a:p>
            <a:pPr marL="690563" lvl="1" indent="-341313">
              <a:lnSpc>
                <a:spcPct val="9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GB" dirty="0">
                <a:ea typeface="WenQuanYi Micro Hei" charset="0"/>
              </a:rPr>
              <a:t>a pack on </a:t>
            </a:r>
            <a:r>
              <a:rPr lang="en-GB" dirty="0" err="1">
                <a:ea typeface="WenQuanYi Micro Hei" charset="0"/>
              </a:rPr>
              <a:t>myExperiment</a:t>
            </a:r>
            <a:r>
              <a:rPr lang="en-GB" dirty="0">
                <a:ea typeface="WenQuanYi Micro Hei" charset="0"/>
              </a:rPr>
              <a:t>, or</a:t>
            </a:r>
          </a:p>
          <a:p>
            <a:pPr marL="690563" lvl="1" indent="-341313">
              <a:lnSpc>
                <a:spcPct val="9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GB" dirty="0">
                <a:ea typeface="WenQuanYi Micro Hei" charset="0"/>
              </a:rPr>
              <a:t>a directory on your local </a:t>
            </a:r>
            <a:r>
              <a:rPr lang="en-GB" dirty="0" smtClean="0">
                <a:ea typeface="WenQuanYi Micro Hei" charset="0"/>
              </a:rPr>
              <a:t>machine</a:t>
            </a:r>
            <a:endParaRPr lang="en-US" dirty="0" smtClean="0">
              <a:ea typeface="WenQuanYi Micro Hei" charset="0"/>
            </a:endParaRPr>
          </a:p>
          <a:p>
            <a:pPr marL="341313" indent="-341313">
              <a:lnSpc>
                <a:spcPct val="9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dirty="0" smtClean="0">
                <a:ea typeface="WenQuanYi Micro Hei" charset="0"/>
              </a:rPr>
              <a:t>A component is defined by a workflow (in a pack) in a component family pack</a:t>
            </a:r>
          </a:p>
          <a:p>
            <a:pPr marL="341313" indent="-341313">
              <a:lnSpc>
                <a:spcPct val="9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dirty="0" smtClean="0">
                <a:ea typeface="WenQuanYi Micro Hei" charset="0"/>
              </a:rPr>
              <a:t>Components are versioned by the </a:t>
            </a:r>
            <a:r>
              <a:rPr lang="en-US" dirty="0" err="1" smtClean="0">
                <a:ea typeface="WenQuanYi Micro Hei" charset="0"/>
              </a:rPr>
              <a:t>myExperiment’s</a:t>
            </a:r>
            <a:r>
              <a:rPr lang="en-US" dirty="0" smtClean="0">
                <a:ea typeface="WenQuanYi Micro Hei" charset="0"/>
              </a:rPr>
              <a:t> versioning</a:t>
            </a:r>
          </a:p>
          <a:p>
            <a:pPr marL="341313" indent="-341313">
              <a:lnSpc>
                <a:spcPct val="9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dirty="0" smtClean="0">
                <a:ea typeface="WenQuanYi Micro Hei" charset="0"/>
              </a:rPr>
              <a:t>Semantic annotations are stored in RDF as part of the workflow definition</a:t>
            </a:r>
          </a:p>
          <a:p>
            <a:pPr marL="341313" indent="-341313">
              <a:lnSpc>
                <a:spcPct val="9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dirty="0" smtClean="0">
                <a:ea typeface="WenQuanYi Micro Hei" charset="0"/>
              </a:rPr>
              <a:t>Collated semantics, including workflow structure, are combined on </a:t>
            </a:r>
            <a:r>
              <a:rPr lang="en-US" dirty="0" err="1" smtClean="0">
                <a:ea typeface="WenQuanYi Micro Hei" charset="0"/>
              </a:rPr>
              <a:t>myExperiment</a:t>
            </a:r>
            <a:r>
              <a:rPr lang="en-US" dirty="0" smtClean="0">
                <a:ea typeface="WenQuanYi Micro Hei" charset="0"/>
              </a:rPr>
              <a:t>.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866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09600" y="548680"/>
            <a:ext cx="8153400" cy="670520"/>
          </a:xfrm>
        </p:spPr>
        <p:txBody>
          <a:bodyPr/>
          <a:lstStyle/>
          <a:p>
            <a:r>
              <a:rPr lang="en-GB" dirty="0" smtClean="0"/>
              <a:t>Implementation</a:t>
            </a:r>
          </a:p>
        </p:txBody>
      </p:sp>
      <p:pic>
        <p:nvPicPr>
          <p:cNvPr id="1024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28477"/>
            <a:ext cx="4552950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443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Component pack</a:t>
            </a:r>
            <a:endParaRPr lang="en-GB" smtClean="0"/>
          </a:p>
        </p:txBody>
      </p:sp>
      <p:sp>
        <p:nvSpPr>
          <p:cNvPr id="11267" name="Content Placeholder 2"/>
          <p:cNvSpPr>
            <a:spLocks noGrp="1"/>
          </p:cNvSpPr>
          <p:nvPr>
            <p:ph sz="quarter" idx="1"/>
          </p:nvPr>
        </p:nvSpPr>
        <p:spPr>
          <a:xfrm>
            <a:off x="1115616" y="1988840"/>
            <a:ext cx="7346776" cy="3596663"/>
          </a:xfrm>
        </p:spPr>
        <p:txBody>
          <a:bodyPr/>
          <a:lstStyle/>
          <a:p>
            <a:pPr marL="341313" indent="-341313">
              <a:buClr>
                <a:srgbClr val="000000"/>
              </a:buClr>
              <a:buFontTx/>
              <a:buChar char="•"/>
            </a:pPr>
            <a:r>
              <a:rPr lang="en-US" dirty="0" smtClean="0">
                <a:ea typeface="WenQuanYi Micro Hei"/>
                <a:cs typeface="WenQuanYi Micro Hei"/>
              </a:rPr>
              <a:t>Contains:</a:t>
            </a:r>
            <a:endParaRPr lang="en-GB" dirty="0" smtClean="0"/>
          </a:p>
          <a:p>
            <a:pPr marL="690563" lvl="1" indent="-341313">
              <a:buClr>
                <a:srgbClr val="000000"/>
              </a:buClr>
              <a:buFontTx/>
              <a:buChar char="•"/>
            </a:pPr>
            <a:r>
              <a:rPr lang="en-GB" dirty="0" smtClean="0">
                <a:ea typeface="WenQuanYi Micro Hei"/>
                <a:cs typeface="WenQuanYi Micro Hei"/>
              </a:rPr>
              <a:t>Workflow ‘realizing’ the component</a:t>
            </a:r>
          </a:p>
          <a:p>
            <a:pPr marL="690563" lvl="1" indent="-341313">
              <a:buClr>
                <a:srgbClr val="000000"/>
              </a:buClr>
              <a:buFontTx/>
              <a:buChar char="•"/>
            </a:pPr>
            <a:r>
              <a:rPr lang="en-GB" dirty="0" smtClean="0">
                <a:ea typeface="WenQuanYi Micro Hei"/>
                <a:cs typeface="WenQuanYi Micro Hei"/>
              </a:rPr>
              <a:t>Example data</a:t>
            </a:r>
          </a:p>
          <a:p>
            <a:pPr marL="690563" lvl="1" indent="-341313">
              <a:buClr>
                <a:srgbClr val="000000"/>
              </a:buClr>
              <a:buFontTx/>
              <a:buChar char="•"/>
            </a:pPr>
            <a:r>
              <a:rPr lang="en-GB" dirty="0" smtClean="0">
                <a:ea typeface="WenQuanYi Micro Hei"/>
                <a:cs typeface="WenQuanYi Micro Hei"/>
              </a:rPr>
              <a:t>Documentation</a:t>
            </a:r>
          </a:p>
          <a:p>
            <a:pPr marL="690563" lvl="1" indent="-341313">
              <a:buClr>
                <a:srgbClr val="000000"/>
              </a:buClr>
              <a:buFontTx/>
              <a:buChar char="•"/>
            </a:pPr>
            <a:r>
              <a:rPr lang="en-GB" dirty="0" smtClean="0">
                <a:ea typeface="WenQuanYi Micro Hei"/>
                <a:cs typeface="WenQuanYi Micro Hei"/>
              </a:rPr>
              <a:t>Dependency specification</a:t>
            </a:r>
          </a:p>
          <a:p>
            <a:pPr marL="690563" lvl="1" indent="-341313">
              <a:buClr>
                <a:srgbClr val="000000"/>
              </a:buClr>
              <a:buFontTx/>
              <a:buChar char="•"/>
            </a:pPr>
            <a:endParaRPr lang="en-US" dirty="0" smtClean="0">
              <a:ea typeface="WenQuanYi Micro Hei"/>
              <a:cs typeface="WenQuanYi Micro Hei"/>
            </a:endParaRPr>
          </a:p>
        </p:txBody>
      </p:sp>
    </p:spTree>
    <p:extLst>
      <p:ext uri="{BB962C8B-B14F-4D97-AF65-F5344CB8AC3E}">
        <p14:creationId xmlns:p14="http://schemas.microsoft.com/office/powerpoint/2010/main" val="3219509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Component use</a:t>
            </a:r>
            <a:endParaRPr lang="en-GB" smtClean="0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7778824" cy="4572000"/>
          </a:xfrm>
        </p:spPr>
        <p:txBody>
          <a:bodyPr/>
          <a:lstStyle/>
          <a:p>
            <a:pPr marL="341313" indent="-341313">
              <a:buClr>
                <a:srgbClr val="000000"/>
              </a:buClr>
              <a:buFontTx/>
              <a:buChar char="•"/>
              <a:defRPr/>
            </a:pPr>
            <a:r>
              <a:rPr lang="en-US" sz="2800" dirty="0" smtClean="0">
                <a:ea typeface="WenQuanYi Micro Hei"/>
                <a:cs typeface="WenQuanYi Micro Hei"/>
              </a:rPr>
              <a:t>A component family is shown in the service panel of </a:t>
            </a:r>
            <a:r>
              <a:rPr lang="en-US" sz="2800" dirty="0" err="1" smtClean="0">
                <a:ea typeface="WenQuanYi Micro Hei"/>
                <a:cs typeface="WenQuanYi Micro Hei"/>
              </a:rPr>
              <a:t>Taverna</a:t>
            </a:r>
            <a:r>
              <a:rPr lang="en-US" sz="2800" dirty="0" smtClean="0">
                <a:ea typeface="WenQuanYi Micro Hei"/>
                <a:cs typeface="WenQuanYi Micro Hei"/>
              </a:rPr>
              <a:t> workbench</a:t>
            </a:r>
          </a:p>
          <a:p>
            <a:pPr marL="341313" indent="-341313">
              <a:buClr>
                <a:srgbClr val="000000"/>
              </a:buClr>
              <a:buFontTx/>
              <a:buChar char="•"/>
              <a:defRPr/>
            </a:pPr>
            <a:r>
              <a:rPr lang="en-US" sz="2800" dirty="0" smtClean="0">
                <a:ea typeface="WenQuanYi Micro Hei"/>
                <a:cs typeface="WenQuanYi Micro Hei"/>
              </a:rPr>
              <a:t>Components can be included within a </a:t>
            </a:r>
            <a:r>
              <a:rPr lang="en-US" sz="2800" dirty="0" err="1" smtClean="0">
                <a:ea typeface="WenQuanYi Micro Hei"/>
                <a:cs typeface="WenQuanYi Micro Hei"/>
              </a:rPr>
              <a:t>Taverna</a:t>
            </a:r>
            <a:r>
              <a:rPr lang="en-US" sz="2800" dirty="0" smtClean="0">
                <a:ea typeface="WenQuanYi Micro Hei"/>
                <a:cs typeface="WenQuanYi Micro Hei"/>
              </a:rPr>
              <a:t> workflow</a:t>
            </a:r>
          </a:p>
          <a:p>
            <a:pPr marL="341313" indent="-341313">
              <a:buClr>
                <a:srgbClr val="000000"/>
              </a:buClr>
              <a:buFontTx/>
              <a:buChar char="•"/>
              <a:defRPr/>
            </a:pPr>
            <a:r>
              <a:rPr lang="en-US" sz="2800" dirty="0" smtClean="0">
                <a:ea typeface="WenQuanYi Micro Hei"/>
                <a:cs typeface="WenQuanYi Micro Hei"/>
              </a:rPr>
              <a:t>Components are </a:t>
            </a:r>
            <a:r>
              <a:rPr lang="en-US" sz="2800" b="1" dirty="0" smtClean="0">
                <a:ea typeface="WenQuanYi Micro Hei"/>
                <a:cs typeface="WenQuanYi Micro Hei"/>
              </a:rPr>
              <a:t>not</a:t>
            </a:r>
            <a:r>
              <a:rPr lang="en-US" sz="2800" dirty="0" smtClean="0">
                <a:ea typeface="WenQuanYi Micro Hei"/>
                <a:cs typeface="WenQuanYi Micro Hei"/>
              </a:rPr>
              <a:t> simply the same as nested workflows</a:t>
            </a:r>
          </a:p>
          <a:p>
            <a:pPr marL="690563" lvl="1" indent="-341313">
              <a:buClr>
                <a:srgbClr val="000000"/>
              </a:buClr>
              <a:buFontTx/>
              <a:buChar char="•"/>
              <a:defRPr/>
            </a:pPr>
            <a:r>
              <a:rPr lang="en-GB" sz="2400" dirty="0" smtClean="0">
                <a:ea typeface="WenQuanYi Micro Hei"/>
                <a:cs typeface="WenQuanYi Micro Hei"/>
              </a:rPr>
              <a:t>You could think of them as nested workflows that obey a set of rules and where you cannot see what is nested (and should not care)</a:t>
            </a:r>
          </a:p>
          <a:p>
            <a:pPr marL="349250" lvl="1" indent="0">
              <a:buClr>
                <a:srgbClr val="000000"/>
              </a:buClr>
              <a:buFont typeface="Wingdings" pitchFamily="2" charset="2"/>
              <a:buNone/>
              <a:defRPr/>
            </a:pPr>
            <a:endParaRPr lang="en-US" sz="2400" dirty="0" smtClean="0">
              <a:ea typeface="WenQuanYi Micro Hei"/>
              <a:cs typeface="WenQuanYi Micro Hei"/>
            </a:endParaRPr>
          </a:p>
        </p:txBody>
      </p:sp>
    </p:spTree>
    <p:extLst>
      <p:ext uri="{BB962C8B-B14F-4D97-AF65-F5344CB8AC3E}">
        <p14:creationId xmlns:p14="http://schemas.microsoft.com/office/powerpoint/2010/main" val="3474446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mtClean="0"/>
              <a:t>Component creation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46316" y="1752600"/>
            <a:ext cx="8712968" cy="4572000"/>
          </a:xfrm>
        </p:spPr>
        <p:txBody>
          <a:bodyPr/>
          <a:lstStyle/>
          <a:p>
            <a:pPr marL="341313" indent="-341313">
              <a:lnSpc>
                <a:spcPct val="9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sz="2000" dirty="0" smtClean="0">
                <a:ea typeface="WenQuanYi Micro Hei" charset="0"/>
              </a:rPr>
              <a:t>Components are created by annotating a workflow</a:t>
            </a:r>
          </a:p>
          <a:p>
            <a:pPr marL="690563" lvl="1" indent="-341313">
              <a:lnSpc>
                <a:spcPct val="9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GB" sz="2000" dirty="0">
                <a:ea typeface="WenQuanYi Micro Hei" charset="0"/>
              </a:rPr>
              <a:t>Choice of a component family and so profile</a:t>
            </a:r>
          </a:p>
          <a:p>
            <a:pPr marL="690563" lvl="1" indent="-341313">
              <a:lnSpc>
                <a:spcPct val="9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GB" sz="2000" dirty="0">
                <a:ea typeface="WenQuanYi Micro Hei" charset="0"/>
              </a:rPr>
              <a:t>Semantic annotation from the specified ontologies</a:t>
            </a:r>
          </a:p>
          <a:p>
            <a:pPr marL="690563" lvl="1" indent="-341313">
              <a:lnSpc>
                <a:spcPct val="9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GB" sz="2000" dirty="0">
                <a:ea typeface="WenQuanYi Micro Hei" charset="0"/>
              </a:rPr>
              <a:t>Validation against the profile</a:t>
            </a:r>
          </a:p>
          <a:p>
            <a:pPr marL="690563" lvl="1" indent="-341313">
              <a:lnSpc>
                <a:spcPct val="9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GB" sz="2000" dirty="0">
                <a:ea typeface="WenQuanYi Micro Hei" charset="0"/>
              </a:rPr>
              <a:t>Component saved into the component </a:t>
            </a:r>
            <a:r>
              <a:rPr lang="en-GB" sz="2000" dirty="0" smtClean="0">
                <a:ea typeface="WenQuanYi Micro Hei" charset="0"/>
              </a:rPr>
              <a:t>family</a:t>
            </a:r>
          </a:p>
          <a:p>
            <a:pPr marL="341313" indent="-341313">
              <a:lnSpc>
                <a:spcPct val="9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GB" sz="2000" dirty="0">
                <a:ea typeface="WenQuanYi Micro Hei" charset="0"/>
              </a:rPr>
              <a:t>Can annotate:</a:t>
            </a:r>
          </a:p>
          <a:p>
            <a:pPr marL="690563" lvl="1" indent="-341313">
              <a:lnSpc>
                <a:spcPct val="9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GB" sz="2000" dirty="0">
                <a:ea typeface="WenQuanYi Micro Hei" charset="0"/>
              </a:rPr>
              <a:t>Workflow</a:t>
            </a:r>
          </a:p>
          <a:p>
            <a:pPr marL="690563" lvl="1" indent="-341313">
              <a:lnSpc>
                <a:spcPct val="9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GB" sz="2000" dirty="0" err="1">
                <a:ea typeface="WenQuanYi Micro Hei" charset="0"/>
              </a:rPr>
              <a:t>Input/Output</a:t>
            </a:r>
            <a:r>
              <a:rPr lang="en-GB" sz="2000" dirty="0">
                <a:ea typeface="WenQuanYi Micro Hei" charset="0"/>
              </a:rPr>
              <a:t> ports</a:t>
            </a:r>
          </a:p>
          <a:p>
            <a:pPr marL="690563" lvl="1" indent="-341313">
              <a:lnSpc>
                <a:spcPct val="9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GB" sz="2000" dirty="0">
                <a:ea typeface="WenQuanYi Micro Hei" charset="0"/>
              </a:rPr>
              <a:t>Services inside </a:t>
            </a:r>
            <a:r>
              <a:rPr lang="en-GB" sz="2000" dirty="0" smtClean="0">
                <a:ea typeface="WenQuanYi Micro Hei" charset="0"/>
              </a:rPr>
              <a:t>workflow</a:t>
            </a:r>
            <a:endParaRPr lang="en-US" sz="2000" dirty="0" smtClean="0">
              <a:ea typeface="WenQuanYi Micro Hei" charset="0"/>
            </a:endParaRPr>
          </a:p>
          <a:p>
            <a:pPr marL="341313" indent="-341313">
              <a:lnSpc>
                <a:spcPct val="9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sz="2000" dirty="0" smtClean="0">
                <a:ea typeface="WenQuanYi Micro Hei" charset="0"/>
              </a:rPr>
              <a:t>Extensions to </a:t>
            </a:r>
            <a:r>
              <a:rPr lang="en-US" sz="2000" dirty="0" err="1" smtClean="0">
                <a:ea typeface="WenQuanYi Micro Hei" charset="0"/>
              </a:rPr>
              <a:t>myExperiment</a:t>
            </a:r>
            <a:r>
              <a:rPr lang="en-US" sz="2000" dirty="0" smtClean="0">
                <a:ea typeface="WenQuanYi Micro Hei" charset="0"/>
              </a:rPr>
              <a:t> for</a:t>
            </a:r>
          </a:p>
          <a:p>
            <a:pPr marL="690563" lvl="1" indent="-341313">
              <a:lnSpc>
                <a:spcPct val="9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sz="2000" dirty="0">
                <a:ea typeface="WenQuanYi Micro Hei" charset="0"/>
              </a:rPr>
              <a:t>P</a:t>
            </a:r>
            <a:r>
              <a:rPr lang="en-US" sz="2000" dirty="0" smtClean="0">
                <a:ea typeface="WenQuanYi Micro Hei" charset="0"/>
              </a:rPr>
              <a:t>ack snapshots</a:t>
            </a:r>
          </a:p>
          <a:p>
            <a:pPr marL="690563" lvl="1" indent="-341313">
              <a:lnSpc>
                <a:spcPct val="9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sz="2000" dirty="0" smtClean="0">
                <a:ea typeface="WenQuanYi Micro Hei" charset="0"/>
              </a:rPr>
              <a:t>Semantic collation</a:t>
            </a:r>
          </a:p>
          <a:p>
            <a:pPr marL="690563" lvl="1" indent="-341313">
              <a:lnSpc>
                <a:spcPct val="90000"/>
              </a:lnSpc>
              <a:buClr>
                <a:srgbClr val="000000"/>
              </a:buClr>
              <a:buFontTx/>
              <a:buChar char="•"/>
              <a:defRPr/>
            </a:pPr>
            <a:r>
              <a:rPr lang="en-US" sz="2000" dirty="0" smtClean="0">
                <a:ea typeface="WenQuanYi Micro Hei" charset="0"/>
              </a:rPr>
              <a:t>Semantic searching</a:t>
            </a:r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25744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averna_Manchester_Theme">
  <a:themeElements>
    <a:clrScheme name="myGrid">
      <a:dk1>
        <a:sysClr val="windowText" lastClr="000000"/>
      </a:dk1>
      <a:lt1>
        <a:sysClr val="window" lastClr="FFFFFF"/>
      </a:lt1>
      <a:dk2>
        <a:srgbClr val="443C72"/>
      </a:dk2>
      <a:lt2>
        <a:srgbClr val="FFFFFF"/>
      </a:lt2>
      <a:accent1>
        <a:srgbClr val="F29400"/>
      </a:accent1>
      <a:accent2>
        <a:srgbClr val="FDC300"/>
      </a:accent2>
      <a:accent3>
        <a:srgbClr val="A5C249"/>
      </a:accent3>
      <a:accent4>
        <a:srgbClr val="009EE0"/>
      </a:accent4>
      <a:accent5>
        <a:srgbClr val="5B5099"/>
      </a:accent5>
      <a:accent6>
        <a:srgbClr val="006AB2"/>
      </a:accent6>
      <a:hlink>
        <a:srgbClr val="0070C0"/>
      </a:hlink>
      <a:folHlink>
        <a:srgbClr val="00B0F0"/>
      </a:folHlink>
    </a:clrScheme>
    <a:fontScheme name="myGrid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BioVel.thmx</Template>
  <TotalTime>1650</TotalTime>
  <Words>758</Words>
  <Application>Microsoft Office PowerPoint</Application>
  <PresentationFormat>On-screen Show (4:3)</PresentationFormat>
  <Paragraphs>132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Taverna_Manchester_Theme</vt:lpstr>
      <vt:lpstr>PowerPoint Presentation</vt:lpstr>
      <vt:lpstr>What is a component?</vt:lpstr>
      <vt:lpstr>Usefulness of components</vt:lpstr>
      <vt:lpstr>What is the agreement?</vt:lpstr>
      <vt:lpstr>Implementation</vt:lpstr>
      <vt:lpstr>Implementation</vt:lpstr>
      <vt:lpstr>Component pack</vt:lpstr>
      <vt:lpstr>Component use</vt:lpstr>
      <vt:lpstr>Component creation</vt:lpstr>
      <vt:lpstr>Semantic annotation</vt:lpstr>
      <vt:lpstr>Effect on workflows</vt:lpstr>
      <vt:lpstr>Taverna Components in practice</vt:lpstr>
      <vt:lpstr>Taverna Components in practice</vt:lpstr>
      <vt:lpstr>Taverna Components in practice</vt:lpstr>
      <vt:lpstr>Taverna Components in practice</vt:lpstr>
      <vt:lpstr>Taverna Components in practice</vt:lpstr>
      <vt:lpstr>Taverna Components in practice</vt:lpstr>
      <vt:lpstr>Taverna Components in practice</vt:lpstr>
      <vt:lpstr>Taverna Components in practice</vt:lpstr>
      <vt:lpstr>Taverna Components in practice</vt:lpstr>
      <vt:lpstr>Taverna Components in practice</vt:lpstr>
      <vt:lpstr>Taverna Components in practice</vt:lpstr>
      <vt:lpstr>Taverna Components in practice</vt:lpstr>
      <vt:lpstr>Taverna Components in practice</vt:lpstr>
    </vt:vector>
  </TitlesOfParts>
  <Company>University of Manchester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Aleksandra Pawlik</dc:creator>
  <cp:lastModifiedBy>Aleksandra Pawlik</cp:lastModifiedBy>
  <cp:revision>33</cp:revision>
  <dcterms:created xsi:type="dcterms:W3CDTF">2013-12-03T15:04:56Z</dcterms:created>
  <dcterms:modified xsi:type="dcterms:W3CDTF">2013-12-04T14:13:34Z</dcterms:modified>
</cp:coreProperties>
</file>