
<file path=[Content_Types].xml><?xml version="1.0" encoding="utf-8"?>
<Types xmlns="http://schemas.openxmlformats.org/package/2006/content-types"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s/slide17.xml" ContentType="application/vnd.openxmlformats-officedocument.presentationml.slide+xml"/>
  <Override PartName="/ppt/slides/slide9.xml" ContentType="application/vnd.openxmlformats-officedocument.presentationml.slide+xml"/>
  <Default Extension="xml" ContentType="application/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jpeg" ContentType="image/jpeg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11.xml" ContentType="application/vnd.openxmlformats-officedocument.presentationml.slide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  <p:sldId id="269" r:id="rId3"/>
    <p:sldId id="270" r:id="rId4"/>
    <p:sldId id="271" r:id="rId5"/>
    <p:sldId id="273" r:id="rId6"/>
    <p:sldId id="274" r:id="rId7"/>
    <p:sldId id="277" r:id="rId8"/>
    <p:sldId id="276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3300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3" autoAdjust="0"/>
    <p:restoredTop sz="94715" autoAdjust="0"/>
  </p:normalViewPr>
  <p:slideViewPr>
    <p:cSldViewPr snapToObjects="1">
      <p:cViewPr varScale="1">
        <p:scale>
          <a:sx n="99" d="100"/>
          <a:sy n="99" d="100"/>
        </p:scale>
        <p:origin x="-6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manlogo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1913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4"/>
          <p:cNvSpPr/>
          <p:nvPr/>
        </p:nvSpPr>
        <p:spPr>
          <a:xfrm>
            <a:off x="0" y="1285875"/>
            <a:ext cx="9144000" cy="21431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2" name="Rectangle 25"/>
          <p:cNvSpPr/>
          <p:nvPr/>
        </p:nvSpPr>
        <p:spPr>
          <a:xfrm>
            <a:off x="0" y="6786563"/>
            <a:ext cx="9144000" cy="71437"/>
          </a:xfrm>
          <a:prstGeom prst="rect">
            <a:avLst/>
          </a:prstGeom>
          <a:gradFill>
            <a:gsLst>
              <a:gs pos="60000">
                <a:schemeClr val="accent4"/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913" y="228600"/>
            <a:ext cx="7431087" cy="990600"/>
          </a:xfrm>
        </p:spPr>
        <p:txBody>
          <a:bodyPr/>
          <a:lstStyle>
            <a:lvl1pPr>
              <a:defRPr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50C765-EAC9-6341-8AF9-07631B78A666}" type="datetimeFigureOut">
              <a:rPr lang="en-US" smtClean="0"/>
              <a:pPr/>
              <a:t>12/6/13</a:t>
            </a:fld>
            <a:endParaRPr lang="en-US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511A0F-9454-B74E-B3B9-2CBBB089A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grpSp>
        <p:nvGrpSpPr>
          <p:cNvPr id="16" name="Group 15"/>
          <p:cNvGrpSpPr>
            <a:grpSpLocks/>
          </p:cNvGrpSpPr>
          <p:nvPr userDrawn="1"/>
        </p:nvGrpSpPr>
        <p:grpSpPr bwMode="auto">
          <a:xfrm>
            <a:off x="6705600" y="6248400"/>
            <a:ext cx="2438400" cy="609600"/>
            <a:chOff x="5868988" y="5773738"/>
            <a:chExt cx="3275012" cy="1084262"/>
          </a:xfrm>
        </p:grpSpPr>
        <p:pic>
          <p:nvPicPr>
            <p:cNvPr id="18" name="Picture 7" descr="Logo-e-Infrastructure_M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8988" y="5773738"/>
              <a:ext cx="1943100" cy="722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1" descr="FP7-gen-RGB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812088" y="5773738"/>
              <a:ext cx="1331912" cy="1084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" name="Picture 19" descr="Logo-BioVeL-vecto.jpg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445514" y="124652"/>
            <a:ext cx="698485" cy="929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99151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59000">
              <a:schemeClr val="bg2"/>
            </a:gs>
            <a:gs pos="100000">
              <a:schemeClr val="accent5">
                <a:lumMod val="20000"/>
                <a:lumOff val="80000"/>
                <a:alpha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" name="Date Placeholder 7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fld id="{BF50C765-EAC9-6341-8AF9-07631B78A666}" type="datetimeFigureOut">
              <a:rPr lang="en-US" smtClean="0"/>
              <a:pPr/>
              <a:t>12/6/13</a:t>
            </a:fld>
            <a:endParaRPr lang="en-US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0" y="1285875"/>
            <a:ext cx="533400" cy="244475"/>
          </a:xfrm>
          <a:prstGeom prst="rect">
            <a:avLst/>
          </a:prstGeom>
        </p:spPr>
        <p:txBody>
          <a:bodyPr vert="horz" rtlCol="0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fld id="{86511A0F-9454-B74E-B3B9-2CBBB089A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</p:sldLayoutIdLst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 kern="1200">
          <a:ln>
            <a:solidFill>
              <a:schemeClr val="accent5">
                <a:lumMod val="75000"/>
              </a:schemeClr>
            </a:solidFill>
          </a:ln>
          <a:solidFill>
            <a:schemeClr val="tx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C24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009EE0"/>
        </a:buClr>
        <a:buSzPct val="65000"/>
        <a:buFont typeface="Wingdings" pitchFamily="2" charset="2"/>
        <a:buChar char="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myexperiment.org/files/1055/versions/1/download/example.nh.txt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sites.google.com/site/cmzmasek/" TargetMode="External"/><Relationship Id="rId3" Type="http://schemas.openxmlformats.org/officeDocument/2006/relationships/hyperlink" Target="https://sites.google.com/site/cmzmasek/home/software/forester/downloa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sites.google.com/site/cmzmasek/home/software/forester/phyloxml-converter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9pPr>
          </a:lstStyle>
          <a:p>
            <a:pPr defTabSz="914400"/>
            <a:r>
              <a:rPr lang="en-GB" dirty="0" smtClean="0"/>
              <a:t>An Introduction to </a:t>
            </a:r>
            <a:r>
              <a:rPr lang="en-US" dirty="0" smtClean="0"/>
              <a:t>the</a:t>
            </a:r>
          </a:p>
          <a:p>
            <a:pPr defTabSz="914400"/>
            <a:r>
              <a:rPr lang="en-US" dirty="0" err="1" smtClean="0"/>
              <a:t>Taverna</a:t>
            </a:r>
            <a:r>
              <a:rPr lang="en-US" dirty="0" smtClean="0"/>
              <a:t> tool service</a:t>
            </a:r>
            <a:endParaRPr lang="en-GB" dirty="0" smtClean="0"/>
          </a:p>
        </p:txBody>
      </p:sp>
      <p:sp>
        <p:nvSpPr>
          <p:cNvPr id="7" name="Rectangle 3"/>
          <p:cNvSpPr txBox="1">
            <a:spLocks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5C249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itchFamily="2" charset="2"/>
              <a:buChar char="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defTabSz="914400">
              <a:buNone/>
            </a:pPr>
            <a:r>
              <a:rPr lang="en-GB" sz="3200" dirty="0" smtClean="0">
                <a:solidFill>
                  <a:schemeClr val="hlink"/>
                </a:solidFill>
              </a:rPr>
              <a:t> Alan Williams</a:t>
            </a:r>
          </a:p>
          <a:p>
            <a:pPr marL="0" indent="0" algn="r" defTabSz="914400">
              <a:buNone/>
            </a:pPr>
            <a:r>
              <a:rPr lang="en-GB" sz="3200" dirty="0" smtClean="0">
                <a:solidFill>
                  <a:schemeClr val="hlink"/>
                </a:solidFill>
              </a:rPr>
              <a:t>University of Manchester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0498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the converter - 3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Add a file output called </a:t>
            </a:r>
            <a:r>
              <a:rPr lang="en-US" dirty="0" err="1" smtClean="0"/>
              <a:t>outfile</a:t>
            </a:r>
            <a:endParaRPr lang="en-US" dirty="0" smtClean="0"/>
          </a:p>
          <a:p>
            <a:pPr lvl="1">
              <a:defRPr/>
            </a:pP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907704" y="2060848"/>
            <a:ext cx="5471635" cy="451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31083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the converter - 4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The tool service now has two extra ports</a:t>
            </a:r>
          </a:p>
          <a:p>
            <a:pPr lvl="1">
              <a:defRPr/>
            </a:pPr>
            <a:r>
              <a:rPr lang="en-US" dirty="0" smtClean="0"/>
              <a:t>Connect </a:t>
            </a:r>
            <a:r>
              <a:rPr lang="en-US" dirty="0" err="1" smtClean="0"/>
              <a:t>infile</a:t>
            </a:r>
            <a:r>
              <a:rPr lang="en-US" dirty="0" smtClean="0"/>
              <a:t> to a workflow input port and </a:t>
            </a:r>
            <a:r>
              <a:rPr lang="en-US" dirty="0" err="1" smtClean="0"/>
              <a:t>outfile</a:t>
            </a:r>
            <a:r>
              <a:rPr lang="en-US" dirty="0" smtClean="0"/>
              <a:t> to a workflow output port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763688" y="2924944"/>
            <a:ext cx="5200692" cy="273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2581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the converter - 6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Run the workflow</a:t>
            </a:r>
          </a:p>
          <a:p>
            <a:pPr lvl="1">
              <a:defRPr/>
            </a:pPr>
            <a:r>
              <a:rPr lang="en-US" dirty="0" smtClean="0"/>
              <a:t>You can use the contents of</a:t>
            </a:r>
          </a:p>
          <a:p>
            <a:pPr marL="366713" lvl="1" indent="0">
              <a:buNone/>
              <a:defRPr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www.myexperiment.org/files/1055/versions/1/download/example.nh.txt</a:t>
            </a:r>
            <a:endParaRPr lang="en-US" dirty="0" smtClean="0"/>
          </a:p>
          <a:p>
            <a:pPr marL="366713" lvl="1" indent="0">
              <a:buNone/>
              <a:defRPr/>
            </a:pPr>
            <a:r>
              <a:rPr lang="en-US" dirty="0" smtClean="0"/>
              <a:t>as the input</a:t>
            </a:r>
          </a:p>
          <a:p>
            <a:pPr lvl="1">
              <a:defRPr/>
            </a:pPr>
            <a:r>
              <a:rPr lang="en-US" dirty="0" smtClean="0"/>
              <a:t>The </a:t>
            </a:r>
            <a:r>
              <a:rPr lang="en-US" dirty="0" err="1" smtClean="0"/>
              <a:t>outfile</a:t>
            </a:r>
            <a:r>
              <a:rPr lang="en-US" dirty="0" smtClean="0"/>
              <a:t> is in </a:t>
            </a:r>
            <a:r>
              <a:rPr lang="en-US" dirty="0" err="1" smtClean="0"/>
              <a:t>PhyloXML</a:t>
            </a:r>
            <a:endParaRPr lang="en-US" b="1" dirty="0" smtClean="0"/>
          </a:p>
          <a:p>
            <a:pPr lvl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72170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Showing the </a:t>
            </a:r>
            <a:r>
              <a:rPr lang="en-US" dirty="0" err="1" smtClean="0"/>
              <a:t>PhyloXML</a:t>
            </a:r>
            <a:r>
              <a:rPr lang="en-US" dirty="0" smtClean="0"/>
              <a:t> - 1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Rename the first tool to </a:t>
            </a:r>
            <a:r>
              <a:rPr lang="en-US" b="1" dirty="0" smtClean="0"/>
              <a:t>converter</a:t>
            </a:r>
          </a:p>
          <a:p>
            <a:pPr lvl="1">
              <a:defRPr/>
            </a:pPr>
            <a:r>
              <a:rPr lang="en-US" dirty="0" smtClean="0"/>
              <a:t>Add a new tool service that calls</a:t>
            </a:r>
          </a:p>
          <a:p>
            <a:pPr marL="366713" lvl="1" indent="0">
              <a:buNone/>
              <a:defRPr/>
            </a:pPr>
            <a:r>
              <a:rPr lang="en-US" b="1" dirty="0"/>
              <a:t>java -</a:t>
            </a:r>
            <a:r>
              <a:rPr lang="en-US" b="1" dirty="0" err="1"/>
              <a:t>cp</a:t>
            </a:r>
            <a:r>
              <a:rPr lang="en-US" b="1" dirty="0"/>
              <a:t> G:\alson\Downloads\forester_1028.jar </a:t>
            </a:r>
            <a:r>
              <a:rPr lang="en-US" b="1" dirty="0" err="1"/>
              <a:t>org.forester.archaeopteryx.Archaeopteryx</a:t>
            </a:r>
            <a:r>
              <a:rPr lang="en-US" b="1" dirty="0" smtClean="0"/>
              <a:t> </a:t>
            </a:r>
            <a:r>
              <a:rPr lang="en-US" b="1" dirty="0" err="1" smtClean="0"/>
              <a:t>infile</a:t>
            </a:r>
            <a:endParaRPr lang="en-US" b="1" dirty="0" smtClean="0"/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Add a file input called </a:t>
            </a:r>
            <a:r>
              <a:rPr lang="en-US" b="1" dirty="0" err="1" smtClean="0"/>
              <a:t>infile</a:t>
            </a:r>
            <a:endParaRPr lang="en-US" b="1" dirty="0" smtClean="0"/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Rename the tool service to </a:t>
            </a:r>
            <a:r>
              <a:rPr lang="en-US" b="1" dirty="0" smtClean="0"/>
              <a:t>display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Connect the </a:t>
            </a:r>
            <a:r>
              <a:rPr lang="en-US" b="1" dirty="0" err="1" smtClean="0"/>
              <a:t>outfile</a:t>
            </a:r>
            <a:r>
              <a:rPr lang="en-US" dirty="0" smtClean="0"/>
              <a:t> of converter to the </a:t>
            </a:r>
            <a:r>
              <a:rPr lang="en-US" b="1" dirty="0" err="1" smtClean="0"/>
              <a:t>infile</a:t>
            </a:r>
            <a:r>
              <a:rPr lang="en-US" dirty="0" smtClean="0"/>
              <a:t> of </a:t>
            </a:r>
            <a:r>
              <a:rPr lang="en-US" b="1" dirty="0" smtClean="0"/>
              <a:t>display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Run the workflow</a:t>
            </a:r>
          </a:p>
          <a:p>
            <a:pPr lvl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15263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Showing the </a:t>
            </a:r>
            <a:r>
              <a:rPr lang="en-US" dirty="0" err="1" smtClean="0"/>
              <a:t>PhyloXML</a:t>
            </a:r>
            <a:r>
              <a:rPr lang="en-US" dirty="0" smtClean="0"/>
              <a:t> - 2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The archaeopteryx display tool will show – exit it to finish the run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411760" y="2345544"/>
            <a:ext cx="4128385" cy="412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73606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string replacement - 1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err="1" smtClean="0"/>
              <a:t>PhyloXML</a:t>
            </a:r>
            <a:r>
              <a:rPr lang="en-US" dirty="0" smtClean="0"/>
              <a:t> converter can take options</a:t>
            </a:r>
          </a:p>
          <a:p>
            <a:pPr lvl="1">
              <a:defRPr/>
            </a:pPr>
            <a:r>
              <a:rPr lang="en-US" dirty="0" smtClean="0"/>
              <a:t>Add a new String replacement port to the converter service called </a:t>
            </a:r>
            <a:r>
              <a:rPr lang="en-US" b="1" dirty="0" smtClean="0"/>
              <a:t>options</a:t>
            </a:r>
            <a:endParaRPr lang="en-US" dirty="0"/>
          </a:p>
          <a:p>
            <a:pPr lvl="1">
              <a:defRPr/>
            </a:pPr>
            <a:endParaRPr lang="en-US" b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797492" y="2852936"/>
            <a:ext cx="4824536" cy="3977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0914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string replacement - 2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Change the converter script to include the options</a:t>
            </a:r>
          </a:p>
          <a:p>
            <a:pPr marL="366713" lvl="1" indent="0">
              <a:buNone/>
              <a:defRPr/>
            </a:pPr>
            <a:r>
              <a:rPr lang="en-US" b="1" dirty="0"/>
              <a:t>java -</a:t>
            </a:r>
            <a:r>
              <a:rPr lang="en-US" b="1" dirty="0" err="1"/>
              <a:t>cp</a:t>
            </a:r>
            <a:r>
              <a:rPr lang="en-US" b="1" dirty="0"/>
              <a:t> G:\alson\Downloads\forester_1028.jar </a:t>
            </a:r>
            <a:r>
              <a:rPr lang="en-US" b="1" dirty="0" err="1"/>
              <a:t>org.forester.application.phyloxml_converter</a:t>
            </a:r>
            <a:r>
              <a:rPr lang="en-US" b="1" dirty="0"/>
              <a:t> -f=</a:t>
            </a:r>
            <a:r>
              <a:rPr lang="en-US" b="1" dirty="0" err="1"/>
              <a:t>nn</a:t>
            </a:r>
            <a:r>
              <a:rPr lang="en-US" b="1" dirty="0"/>
              <a:t> </a:t>
            </a:r>
            <a:r>
              <a:rPr lang="en-US" b="1" dirty="0" smtClean="0"/>
              <a:t>%%options%% </a:t>
            </a:r>
            <a:r>
              <a:rPr lang="en-US" b="1" dirty="0" err="1" smtClean="0"/>
              <a:t>infile</a:t>
            </a:r>
            <a:r>
              <a:rPr lang="en-US" b="1" dirty="0" smtClean="0"/>
              <a:t> </a:t>
            </a:r>
            <a:r>
              <a:rPr lang="en-US" b="1" dirty="0" err="1" smtClean="0"/>
              <a:t>outfile</a:t>
            </a:r>
            <a:endParaRPr lang="en-US" b="1" dirty="0" smtClean="0"/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b="1" dirty="0" smtClean="0"/>
              <a:t>%%options%% </a:t>
            </a:r>
            <a:r>
              <a:rPr lang="en-US" dirty="0" smtClean="0"/>
              <a:t>will be replaced by the string passed to the service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Connect the options port to a workflow input port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Run the workflow with options as the empty string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Run the workflow with options as </a:t>
            </a:r>
            <a:r>
              <a:rPr lang="en-US" b="1" dirty="0" smtClean="0"/>
              <a:t>-o</a:t>
            </a:r>
            <a:endParaRPr lang="en-US" b="1" dirty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2089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exercises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Create a component family in your local registry called forester</a:t>
            </a:r>
          </a:p>
          <a:p>
            <a:pPr lvl="1">
              <a:defRPr/>
            </a:pPr>
            <a:r>
              <a:rPr lang="en-US" dirty="0" smtClean="0"/>
              <a:t>Create a component in the forester family for the converter service</a:t>
            </a:r>
          </a:p>
          <a:p>
            <a:pPr lvl="1">
              <a:defRPr/>
            </a:pPr>
            <a:r>
              <a:rPr lang="en-US" dirty="0" smtClean="0"/>
              <a:t>Create a component in the forester family for the display service</a:t>
            </a:r>
          </a:p>
          <a:p>
            <a:pPr lvl="1">
              <a:defRPr/>
            </a:pPr>
            <a:r>
              <a:rPr lang="en-US" dirty="0" smtClean="0"/>
              <a:t>Make a workflow from the </a:t>
            </a:r>
            <a:r>
              <a:rPr lang="en-US" smtClean="0"/>
              <a:t>two components</a:t>
            </a:r>
            <a:endParaRPr lang="en-US" dirty="0" smtClean="0"/>
          </a:p>
          <a:p>
            <a:pPr lvl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45834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tool service?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Allows you to call a command line script as part of a workflow</a:t>
            </a:r>
          </a:p>
          <a:p>
            <a:pPr lvl="1">
              <a:defRPr/>
            </a:pPr>
            <a:r>
              <a:rPr lang="en-GB" dirty="0" smtClean="0"/>
              <a:t>Simplest case is calling a single tool</a:t>
            </a:r>
          </a:p>
          <a:p>
            <a:pPr>
              <a:defRPr/>
            </a:pPr>
            <a:r>
              <a:rPr lang="en-GB" dirty="0" smtClean="0"/>
              <a:t>Can be run on your local machine or a machine that you can </a:t>
            </a:r>
            <a:r>
              <a:rPr lang="en-GB" dirty="0" err="1" smtClean="0"/>
              <a:t>ssh</a:t>
            </a:r>
            <a:r>
              <a:rPr lang="en-GB" dirty="0" smtClean="0"/>
              <a:t> to</a:t>
            </a:r>
          </a:p>
          <a:p>
            <a:pPr>
              <a:defRPr/>
            </a:pPr>
            <a:r>
              <a:rPr lang="en-GB" dirty="0" smtClean="0"/>
              <a:t>Data is passed by reference</a:t>
            </a:r>
          </a:p>
          <a:p>
            <a:pPr lvl="1">
              <a:defRPr/>
            </a:pPr>
            <a:r>
              <a:rPr lang="en-GB" dirty="0" smtClean="0"/>
              <a:t>No big transfers to/from </a:t>
            </a:r>
            <a:r>
              <a:rPr lang="en-GB" dirty="0" err="1" smtClean="0"/>
              <a:t>Taverna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Data kept where the script is run until/unless needed</a:t>
            </a:r>
          </a:p>
          <a:p>
            <a:pPr lvl="1"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9010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 simple tool service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GB" dirty="0" smtClean="0"/>
              <a:t>Choose “Tool” from the “Insert” menu</a:t>
            </a:r>
          </a:p>
          <a:p>
            <a:pPr lvl="1">
              <a:defRPr/>
            </a:pPr>
            <a:r>
              <a:rPr lang="en-GB" dirty="0" smtClean="0"/>
              <a:t>In the tool service popup type</a:t>
            </a:r>
          </a:p>
          <a:p>
            <a:pPr marL="366713" lvl="1" indent="0">
              <a:buNone/>
              <a:defRPr/>
            </a:pPr>
            <a:r>
              <a:rPr lang="en-GB" dirty="0" smtClean="0"/>
              <a:t>	</a:t>
            </a:r>
            <a:r>
              <a:rPr lang="en-GB" b="1" dirty="0" smtClean="0"/>
              <a:t>java –version</a:t>
            </a:r>
          </a:p>
          <a:p>
            <a:pPr lvl="1">
              <a:defRPr/>
            </a:pPr>
            <a:r>
              <a:rPr lang="en-GB" dirty="0" smtClean="0"/>
              <a:t>Close the configuration</a:t>
            </a:r>
          </a:p>
          <a:p>
            <a:pPr lvl="1">
              <a:defRPr/>
            </a:pPr>
            <a:r>
              <a:rPr lang="en-GB" dirty="0" smtClean="0"/>
              <a:t>Connect the STDERR and STDOUT ports of the tool service to workflow output ports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51384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tool service configuration</a:t>
            </a:r>
            <a:endParaRPr lang="en-GB" dirty="0" smtClean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950482" y="1619372"/>
            <a:ext cx="5471635" cy="4511431"/>
          </a:xfr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98197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tool workflow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GB" dirty="0" smtClean="0"/>
              <a:t>Run the workflow</a:t>
            </a:r>
          </a:p>
          <a:p>
            <a:pPr lvl="1">
              <a:defRPr/>
            </a:pPr>
            <a:endParaRPr lang="en-GB" dirty="0" smtClean="0"/>
          </a:p>
          <a:p>
            <a:pPr lvl="1">
              <a:defRPr/>
            </a:pPr>
            <a:endParaRPr lang="en-GB" dirty="0" smtClean="0"/>
          </a:p>
          <a:p>
            <a:pPr marL="366713" lvl="1" indent="0">
              <a:buNone/>
              <a:defRPr/>
            </a:pPr>
            <a:endParaRPr lang="en-GB" dirty="0" smtClean="0"/>
          </a:p>
          <a:p>
            <a:pPr marL="366713" lvl="1" indent="0">
              <a:buNone/>
              <a:defRPr/>
            </a:pPr>
            <a:endParaRPr lang="en-GB" dirty="0"/>
          </a:p>
          <a:p>
            <a:pPr lvl="1">
              <a:defRPr/>
            </a:pPr>
            <a:endParaRPr lang="en-GB" dirty="0" smtClean="0"/>
          </a:p>
          <a:p>
            <a:pPr lvl="1">
              <a:defRPr/>
            </a:pPr>
            <a:endParaRPr lang="en-GB" dirty="0"/>
          </a:p>
          <a:p>
            <a:pPr lvl="1">
              <a:defRPr/>
            </a:pPr>
            <a:endParaRPr lang="en-GB" dirty="0" smtClean="0"/>
          </a:p>
          <a:p>
            <a:pPr lvl="1">
              <a:defRPr/>
            </a:pPr>
            <a:r>
              <a:rPr lang="en-GB" dirty="0" err="1" smtClean="0"/>
              <a:t>Tool_STDERR</a:t>
            </a:r>
            <a:r>
              <a:rPr lang="en-GB" dirty="0" smtClean="0"/>
              <a:t> should start similar to</a:t>
            </a:r>
          </a:p>
          <a:p>
            <a:pPr marL="685800" lvl="2" indent="0">
              <a:buNone/>
              <a:defRPr/>
            </a:pPr>
            <a:r>
              <a:rPr lang="en-GB" b="1" dirty="0"/>
              <a:t>java version "1.7.0_13"</a:t>
            </a:r>
          </a:p>
          <a:p>
            <a:pPr marL="685800" lvl="2" indent="0">
              <a:buNone/>
              <a:defRPr/>
            </a:pPr>
            <a:endParaRPr lang="en-GB" dirty="0" smtClean="0"/>
          </a:p>
          <a:p>
            <a:pPr lvl="2">
              <a:defRPr/>
            </a:pPr>
            <a:endParaRPr lang="en-GB" dirty="0"/>
          </a:p>
          <a:p>
            <a:pPr lvl="1">
              <a:defRPr/>
            </a:pPr>
            <a:endParaRPr lang="en-GB" dirty="0" smtClean="0"/>
          </a:p>
          <a:p>
            <a:pPr lvl="1">
              <a:defRPr/>
            </a:pP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403648" y="2132856"/>
            <a:ext cx="4122545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43244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Downloading an example tool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GB" dirty="0" smtClean="0"/>
              <a:t>We are going to use the forester utilities by </a:t>
            </a:r>
            <a:r>
              <a:rPr lang="en-US" dirty="0">
                <a:hlinkClick r:id="rId2"/>
              </a:rPr>
              <a:t>Christian </a:t>
            </a:r>
            <a:r>
              <a:rPr lang="en-US" dirty="0" err="1" smtClean="0">
                <a:hlinkClick r:id="rId2"/>
              </a:rPr>
              <a:t>Zmasek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Download</a:t>
            </a:r>
          </a:p>
          <a:p>
            <a:pPr lvl="2">
              <a:defRPr/>
            </a:pPr>
            <a:r>
              <a:rPr lang="en-US" dirty="0" smtClean="0"/>
              <a:t>forester_1028.jar from</a:t>
            </a:r>
            <a:r>
              <a:rPr lang="en-GB" dirty="0"/>
              <a:t>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sites.google.com/site/cmzmasek/home/software/forester/download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Remember where you downloaded it to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9480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the example tool - 1 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Create a new workflow with a tool service that calls the jar</a:t>
            </a:r>
          </a:p>
          <a:p>
            <a:pPr marL="685800" lvl="2" indent="0">
              <a:buNone/>
              <a:defRPr/>
            </a:pPr>
            <a:r>
              <a:rPr lang="en-US" b="1" dirty="0"/>
              <a:t>java -</a:t>
            </a:r>
            <a:r>
              <a:rPr lang="en-US" b="1" dirty="0" err="1"/>
              <a:t>cp</a:t>
            </a:r>
            <a:r>
              <a:rPr lang="en-US" b="1" dirty="0"/>
              <a:t> G:\</a:t>
            </a:r>
            <a:r>
              <a:rPr lang="en-US" b="1" dirty="0" smtClean="0"/>
              <a:t>alson\Downloads\forester_1028.jar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Connect STDERR and STDOUT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/>
              <a:t>R</a:t>
            </a:r>
            <a:r>
              <a:rPr lang="en-US" dirty="0" smtClean="0"/>
              <a:t>un the workflow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It fails. We cannot just call the jar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7902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the converter - </a:t>
            </a:r>
            <a:r>
              <a:rPr lang="en-US" dirty="0"/>
              <a:t>1</a:t>
            </a:r>
            <a:r>
              <a:rPr lang="en-US" dirty="0" smtClean="0"/>
              <a:t> 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We cannot just call the jar</a:t>
            </a:r>
          </a:p>
          <a:p>
            <a:pPr lvl="1">
              <a:defRPr/>
            </a:pPr>
            <a:r>
              <a:rPr lang="en-US" dirty="0" smtClean="0"/>
              <a:t>Look at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sites.google.com/site/cmzmasek/home/software/forester/phyloxml-converter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Change the tool service so the script says</a:t>
            </a:r>
          </a:p>
          <a:p>
            <a:pPr marL="366713" lvl="1" indent="0">
              <a:buNone/>
              <a:defRPr/>
            </a:pPr>
            <a:r>
              <a:rPr lang="en-US" b="1" dirty="0" smtClean="0"/>
              <a:t>java </a:t>
            </a:r>
            <a:r>
              <a:rPr lang="en-US" b="1" dirty="0"/>
              <a:t>-</a:t>
            </a:r>
            <a:r>
              <a:rPr lang="en-US" b="1" dirty="0" err="1"/>
              <a:t>cp</a:t>
            </a:r>
            <a:r>
              <a:rPr lang="en-US" b="1" dirty="0"/>
              <a:t> G:\alson\Downloads\forester_1028.jar </a:t>
            </a:r>
            <a:r>
              <a:rPr lang="en-US" b="1" dirty="0" err="1"/>
              <a:t>org.forester.application.phyloxml_converter</a:t>
            </a:r>
            <a:r>
              <a:rPr lang="en-US" b="1" dirty="0"/>
              <a:t> -f=</a:t>
            </a:r>
            <a:r>
              <a:rPr lang="en-US" b="1" dirty="0" err="1"/>
              <a:t>nn</a:t>
            </a:r>
            <a:r>
              <a:rPr lang="en-US" b="1" dirty="0"/>
              <a:t> </a:t>
            </a:r>
            <a:r>
              <a:rPr lang="en-US" b="1" dirty="0" err="1"/>
              <a:t>infile</a:t>
            </a:r>
            <a:r>
              <a:rPr lang="en-US" b="1" dirty="0"/>
              <a:t> </a:t>
            </a:r>
            <a:r>
              <a:rPr lang="en-US" b="1" dirty="0" err="1" smtClean="0"/>
              <a:t>outfile</a:t>
            </a:r>
            <a:endParaRPr lang="en-US" b="1" dirty="0" smtClean="0"/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This converts the </a:t>
            </a:r>
            <a:r>
              <a:rPr lang="en-US" b="1" dirty="0" err="1" smtClean="0"/>
              <a:t>infile</a:t>
            </a:r>
            <a:r>
              <a:rPr lang="en-US" dirty="0" smtClean="0"/>
              <a:t> to </a:t>
            </a:r>
            <a:r>
              <a:rPr lang="en-US" dirty="0" err="1" smtClean="0"/>
              <a:t>PhyloXML</a:t>
            </a:r>
            <a:r>
              <a:rPr lang="en-US" dirty="0" smtClean="0"/>
              <a:t> and writes it to </a:t>
            </a:r>
            <a:r>
              <a:rPr lang="en-US" b="1" dirty="0" err="1" smtClean="0"/>
              <a:t>outfile</a:t>
            </a:r>
            <a:endParaRPr lang="en-US" b="1" dirty="0" smtClean="0"/>
          </a:p>
          <a:p>
            <a:pPr lvl="1">
              <a:defRPr/>
            </a:pPr>
            <a:r>
              <a:rPr lang="en-US" dirty="0" smtClean="0"/>
              <a:t>Run the workflow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09578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the converter - 2</a:t>
            </a: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53400" cy="4572000"/>
          </a:xfrm>
        </p:spPr>
        <p:txBody>
          <a:bodyPr/>
          <a:lstStyle/>
          <a:p>
            <a:pPr lvl="1">
              <a:defRPr/>
            </a:pPr>
            <a:r>
              <a:rPr lang="en-US" dirty="0" smtClean="0"/>
              <a:t>We need to pass an input file</a:t>
            </a:r>
          </a:p>
          <a:p>
            <a:pPr lvl="1">
              <a:defRPr/>
            </a:pPr>
            <a:r>
              <a:rPr lang="en-US" dirty="0" smtClean="0"/>
              <a:t>Configure the tool service and add a file input called </a:t>
            </a:r>
            <a:r>
              <a:rPr lang="en-US" dirty="0" err="1" smtClean="0"/>
              <a:t>infile</a:t>
            </a:r>
            <a:endParaRPr lang="en-US" dirty="0" smtClean="0"/>
          </a:p>
          <a:p>
            <a:pPr lvl="1">
              <a:defRPr/>
            </a:pP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483768" y="2636912"/>
            <a:ext cx="4647697" cy="3832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91734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averna_Manchester_Theme">
  <a:themeElements>
    <a:clrScheme name="myGrid">
      <a:dk1>
        <a:sysClr val="windowText" lastClr="000000"/>
      </a:dk1>
      <a:lt1>
        <a:sysClr val="window" lastClr="FFFFFF"/>
      </a:lt1>
      <a:dk2>
        <a:srgbClr val="443C72"/>
      </a:dk2>
      <a:lt2>
        <a:srgbClr val="FFFFFF"/>
      </a:lt2>
      <a:accent1>
        <a:srgbClr val="F29400"/>
      </a:accent1>
      <a:accent2>
        <a:srgbClr val="FDC300"/>
      </a:accent2>
      <a:accent3>
        <a:srgbClr val="A5C249"/>
      </a:accent3>
      <a:accent4>
        <a:srgbClr val="009EE0"/>
      </a:accent4>
      <a:accent5>
        <a:srgbClr val="5B5099"/>
      </a:accent5>
      <a:accent6>
        <a:srgbClr val="006AB2"/>
      </a:accent6>
      <a:hlink>
        <a:srgbClr val="0070C0"/>
      </a:hlink>
      <a:folHlink>
        <a:srgbClr val="00B0F0"/>
      </a:folHlink>
    </a:clrScheme>
    <a:fontScheme name="myGrid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Taverna_Manchester_Theme</Template>
  <TotalTime>1270</TotalTime>
  <Words>621</Words>
  <Application>Microsoft Office PowerPoint</Application>
  <PresentationFormat>On-screen Show (4:3)</PresentationFormat>
  <Paragraphs>88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Taverna_Manchester_Theme</vt:lpstr>
      <vt:lpstr>Slide 1</vt:lpstr>
      <vt:lpstr>What is a tool service?</vt:lpstr>
      <vt:lpstr>Using a simple tool service</vt:lpstr>
      <vt:lpstr>Simple tool service configuration</vt:lpstr>
      <vt:lpstr>Simple tool workflow</vt:lpstr>
      <vt:lpstr>Downloading an example tool</vt:lpstr>
      <vt:lpstr>Calling the example tool - 1 </vt:lpstr>
      <vt:lpstr>Calling the converter - 1 </vt:lpstr>
      <vt:lpstr>Calling the converter - 2</vt:lpstr>
      <vt:lpstr>Calling the converter - 3</vt:lpstr>
      <vt:lpstr>Calling the converter - 4</vt:lpstr>
      <vt:lpstr>Calling the converter - 6</vt:lpstr>
      <vt:lpstr>Showing the PhyloXML - 1</vt:lpstr>
      <vt:lpstr>Showing the PhyloXML - 2</vt:lpstr>
      <vt:lpstr>Using string replacement - 1</vt:lpstr>
      <vt:lpstr>Using string replacement - 2</vt:lpstr>
      <vt:lpstr>Further exercises</vt:lpstr>
    </vt:vector>
  </TitlesOfParts>
  <Company>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Aleksandra Pawlik</dc:creator>
  <cp:lastModifiedBy>Aleksandra Pawlik</cp:lastModifiedBy>
  <cp:revision>41</cp:revision>
  <dcterms:created xsi:type="dcterms:W3CDTF">2013-12-06T13:28:49Z</dcterms:created>
  <dcterms:modified xsi:type="dcterms:W3CDTF">2013-12-06T13:30:31Z</dcterms:modified>
</cp:coreProperties>
</file>