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  <p:sldMasterId id="2147483676" r:id="rId3"/>
    <p:sldMasterId id="2147483711" r:id="rId4"/>
  </p:sldMasterIdLst>
  <p:notesMasterIdLst>
    <p:notesMasterId r:id="rId23"/>
  </p:notesMasterIdLst>
  <p:handoutMasterIdLst>
    <p:handoutMasterId r:id="rId24"/>
  </p:handoutMasterIdLst>
  <p:sldIdLst>
    <p:sldId id="382" r:id="rId5"/>
    <p:sldId id="543" r:id="rId6"/>
    <p:sldId id="516" r:id="rId7"/>
    <p:sldId id="536" r:id="rId8"/>
    <p:sldId id="490" r:id="rId9"/>
    <p:sldId id="537" r:id="rId10"/>
    <p:sldId id="534" r:id="rId11"/>
    <p:sldId id="498" r:id="rId12"/>
    <p:sldId id="478" r:id="rId13"/>
    <p:sldId id="526" r:id="rId14"/>
    <p:sldId id="533" r:id="rId15"/>
    <p:sldId id="477" r:id="rId16"/>
    <p:sldId id="531" r:id="rId17"/>
    <p:sldId id="535" r:id="rId18"/>
    <p:sldId id="540" r:id="rId19"/>
    <p:sldId id="541" r:id="rId20"/>
    <p:sldId id="544" r:id="rId21"/>
    <p:sldId id="483" r:id="rId22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7C52F"/>
    <a:srgbClr val="0000CC"/>
    <a:srgbClr val="4EA5D8"/>
    <a:srgbClr val="E1E1E1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139" autoAdjust="0"/>
  </p:normalViewPr>
  <p:slideViewPr>
    <p:cSldViewPr snapToGrid="0">
      <p:cViewPr varScale="1">
        <p:scale>
          <a:sx n="113" d="100"/>
          <a:sy n="113" d="100"/>
        </p:scale>
        <p:origin x="-15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545" cy="463681"/>
          </a:xfrm>
          <a:prstGeom prst="rect">
            <a:avLst/>
          </a:prstGeom>
        </p:spPr>
        <p:txBody>
          <a:bodyPr vert="horz" lIns="85880" tIns="42940" rIns="85880" bIns="42940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591" y="0"/>
            <a:ext cx="3032545" cy="463681"/>
          </a:xfrm>
          <a:prstGeom prst="rect">
            <a:avLst/>
          </a:prstGeom>
        </p:spPr>
        <p:txBody>
          <a:bodyPr vert="horz" lIns="85880" tIns="42940" rIns="85880" bIns="42940" rtlCol="0"/>
          <a:lstStyle>
            <a:lvl1pPr algn="r">
              <a:defRPr sz="1100"/>
            </a:lvl1pPr>
          </a:lstStyle>
          <a:p>
            <a:fld id="{0345F5F1-B7C7-4249-BC36-6EE0FA4287A3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79"/>
            <a:ext cx="3032545" cy="463681"/>
          </a:xfrm>
          <a:prstGeom prst="rect">
            <a:avLst/>
          </a:prstGeom>
        </p:spPr>
        <p:txBody>
          <a:bodyPr vert="horz" lIns="85880" tIns="42940" rIns="85880" bIns="42940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591" y="8818579"/>
            <a:ext cx="3032545" cy="463681"/>
          </a:xfrm>
          <a:prstGeom prst="rect">
            <a:avLst/>
          </a:prstGeom>
        </p:spPr>
        <p:txBody>
          <a:bodyPr vert="horz" lIns="85880" tIns="42940" rIns="85880" bIns="42940" rtlCol="0" anchor="b"/>
          <a:lstStyle>
            <a:lvl1pPr algn="r">
              <a:defRPr sz="1100"/>
            </a:lvl1pPr>
          </a:lstStyle>
          <a:p>
            <a:fld id="{EBC13616-D850-4A98-8905-B2E158725E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39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2336" cy="464185"/>
          </a:xfrm>
          <a:prstGeom prst="rect">
            <a:avLst/>
          </a:prstGeom>
        </p:spPr>
        <p:txBody>
          <a:bodyPr vert="horz" lIns="93026" tIns="46513" rIns="93026" bIns="46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5" y="1"/>
            <a:ext cx="3032336" cy="464185"/>
          </a:xfrm>
          <a:prstGeom prst="rect">
            <a:avLst/>
          </a:prstGeom>
        </p:spPr>
        <p:txBody>
          <a:bodyPr vert="horz" lIns="93026" tIns="46513" rIns="93026" bIns="46513" rtlCol="0"/>
          <a:lstStyle>
            <a:lvl1pPr algn="r">
              <a:defRPr sz="1200"/>
            </a:lvl1pPr>
          </a:lstStyle>
          <a:p>
            <a:fld id="{7DBCCD13-A85E-4EC1-B877-066613BA83A3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6" tIns="46513" rIns="93026" bIns="465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7"/>
            <a:ext cx="5598160" cy="4177665"/>
          </a:xfrm>
          <a:prstGeom prst="rect">
            <a:avLst/>
          </a:prstGeom>
        </p:spPr>
        <p:txBody>
          <a:bodyPr vert="horz" lIns="93026" tIns="46513" rIns="93026" bIns="465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32336" cy="464185"/>
          </a:xfrm>
          <a:prstGeom prst="rect">
            <a:avLst/>
          </a:prstGeom>
        </p:spPr>
        <p:txBody>
          <a:bodyPr vert="horz" lIns="93026" tIns="46513" rIns="93026" bIns="46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5" y="8817904"/>
            <a:ext cx="3032336" cy="464185"/>
          </a:xfrm>
          <a:prstGeom prst="rect">
            <a:avLst/>
          </a:prstGeom>
        </p:spPr>
        <p:txBody>
          <a:bodyPr vert="horz" lIns="93026" tIns="46513" rIns="93026" bIns="46513" rtlCol="0" anchor="b"/>
          <a:lstStyle>
            <a:lvl1pPr algn="r">
              <a:defRPr sz="1200"/>
            </a:lvl1pPr>
          </a:lstStyle>
          <a:p>
            <a:fld id="{D015CD39-C1FB-4DCB-9F47-17B6A0E4B3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5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2400" dirty="0" smtClean="0">
              <a:latin typeface="Arial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E711C7-78A5-48B0-96A6-F7DDEA21F50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CD39-C1FB-4DCB-9F47-17B6A0E4B3E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Doesn’t include provenance yet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Where do we report the </a:t>
            </a:r>
            <a:r>
              <a:rPr lang="en-GB" dirty="0" err="1" smtClean="0"/>
              <a:t>WebDav</a:t>
            </a:r>
            <a:r>
              <a:rPr lang="en-GB" dirty="0" smtClean="0"/>
              <a:t> stuff?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5DEC5-D587-0542-974E-A991FAFF97B3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7384" y="282086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3184" y="4576640"/>
            <a:ext cx="6400800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&lt;your name, WP ?&gt;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 userDrawn="1"/>
        </p:nvSpPr>
        <p:spPr>
          <a:xfrm>
            <a:off x="1368419" y="6115927"/>
            <a:ext cx="202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 smtClean="0"/>
              <a:t>Year 1 Periodic Review </a:t>
            </a:r>
          </a:p>
          <a:p>
            <a:pPr algn="l"/>
            <a:r>
              <a:rPr lang="en-GB" sz="1200" dirty="0" smtClean="0"/>
              <a:t>Brussels, 8th November 2012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1307384" y="12838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Biodiversity Virtual e-Laboratory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Image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-49193"/>
            <a:ext cx="1185264" cy="70351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Logo-BioVeL-vect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875" y="1600200"/>
            <a:ext cx="3433763" cy="397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3038" y="1600200"/>
            <a:ext cx="3433762" cy="397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288925"/>
            <a:ext cx="7453312" cy="1052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628775"/>
            <a:ext cx="4081462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28775"/>
            <a:ext cx="4083050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C8638-8BDD-444D-A84C-6FEA013DB44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2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1200" y="482400"/>
            <a:ext cx="6639636" cy="68760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9FC349"/>
                </a:solidFill>
                <a:latin typeface="Helvetica Neue Black Condensed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1200" y="1600200"/>
            <a:ext cx="6639636" cy="4525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>
            <a:lvl1pPr>
              <a:defRPr sz="3200" b="1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Logo-BioVeL-vect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911407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78121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Logo-BioVeL-vect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780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1200" y="482400"/>
            <a:ext cx="6639636" cy="68760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9FC349"/>
                </a:solidFill>
                <a:latin typeface="Helvetica Neue Black Condensed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1200" y="1600200"/>
            <a:ext cx="6639636" cy="4525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195948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646381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5" name="Picture 5" descr="Logo-e-Infrastructure_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P7-gen-RGB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17"/>
          <p:cNvSpPr txBox="1"/>
          <p:nvPr userDrawn="1"/>
        </p:nvSpPr>
        <p:spPr>
          <a:xfrm>
            <a:off x="1368425" y="6116638"/>
            <a:ext cx="20224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prstClr val="black"/>
                </a:solidFill>
              </a:rPr>
              <a:t>2nd Periodic Review </a:t>
            </a:r>
          </a:p>
          <a:p>
            <a:pPr>
              <a:defRPr/>
            </a:pPr>
            <a:r>
              <a:rPr lang="en-GB" sz="1200" dirty="0">
                <a:solidFill>
                  <a:prstClr val="black"/>
                </a:solidFill>
              </a:rPr>
              <a:t>Brussels, 7th November 2013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08100" y="1284288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Biodiversity Virtual e-Laboratory</a:t>
            </a:r>
            <a:endParaRPr lang="en-GB" sz="44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9" name="Image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-49213"/>
            <a:ext cx="1185862" cy="703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384" y="282086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3184" y="4576640"/>
            <a:ext cx="6400800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849B-E325-40E0-B796-1574F51B3D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5625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5" name="Picture 5" descr="Logo-e-Infrastructure_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P7-gen-RGB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9" descr="Logo-BioVeL-vect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7921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0F26-2955-4A71-A883-C38207CB5A9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98339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5" name="Picture 5" descr="Logo-e-Infrastructure_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P7-gen-RGB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9" descr="Logo-BioVeL-vect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7921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0AAF-89CB-4578-960B-E578F13860F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C875-131B-467A-B90E-47B0B78D65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69242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268413"/>
            <a:ext cx="8229600" cy="8651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Click to edit Master title style</a:t>
            </a:r>
            <a:endParaRPr lang="en-GB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7" name="Picture 5" descr="Logo-e-Infrastructure_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FP7-gen-RGB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2" descr="Logo-BioVeL-vect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7921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54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54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AA04-FF82-4ECC-A424-8322F4EE920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29862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4961-6CE6-47A1-BE97-C8B2B47D95F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A6E7-EE7E-492A-BF33-77D0541809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9961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3" name="Picture 5" descr="Logo-e-Infrastructure_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FP7-gen-RGB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268413"/>
            <a:ext cx="8229600" cy="8651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Click to edit Master title style</a:t>
            </a:r>
            <a:endParaRPr lang="en-GB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6" name="Picture 9" descr="Logo-BioVeL-vect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7921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F398-46DB-41B2-8FFE-1912B3A0F0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689B-6E25-4597-A92D-45778B63201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84929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F507-EA07-4C46-9DED-EE137F07C9C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D447-3790-48FC-9A25-A5826751BBF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2458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A8CB-5F3E-4620-AC94-BBA345634F3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250D-660D-4ED7-9CA5-E10E9F156A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63749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83BD-BA87-4DA8-A5BD-3D1CF950FA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AE86-F285-4B0D-B510-C93D122D69D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7427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390B-DC90-4978-BC43-663B1EA2157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9AF1-C14D-47C5-9B60-DF159AE29F8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63283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D9F7-6776-47B7-ADEA-BD2944FEF45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17E4-CAEA-4648-8029-A14BC5A54DF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45606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4" name="Picture 5" descr="Logo-e-Infrastructure_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1" descr="FP7-gen-RGB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9" descr="Logo-BioVeL-vect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7921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>
            <a:lvl1pPr>
              <a:defRPr sz="3200" b="1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29A9-4249-4F5F-9670-CE217AB40EB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388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4" name="Picture 5" descr="Logo-e-Infrastructure_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1" descr="FP7-gen-RGB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9" descr="Logo-BioVeL-vect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7921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D66A-88F5-469F-B776-D69B2744AEB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3256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BE2B-F318-4A6F-B18B-3BBCA2F99E3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BD0B-B841-4F71-9AF6-5C1AF62EA4A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07819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>
            <a:lvl1pPr>
              <a:defRPr sz="3200" b="1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Logo-BioVeL-vect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Logo-BioVeL-vect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Questions?</a:t>
            </a:r>
            <a:endParaRPr lang="en-GB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Logo-BioVeL-vect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8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Logo-BioVeL-vect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54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54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2687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4"/>
          <p:cNvGrpSpPr>
            <a:grpSpLocks/>
          </p:cNvGrpSpPr>
          <p:nvPr userDrawn="1"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11" name="Picture 5" descr="Logo-e-Infrastructure_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FP7-gen-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 descr="Logo-BioVeL-vect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792088" cy="1053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theme" Target="../theme/theme2.xml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1939-249F-4D4B-BA44-CA0992456351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17460-0422-424D-BFA8-58606B3112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2" r:id="rId4"/>
    <p:sldLayoutId id="2147483663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7" r:id="rId16"/>
    <p:sldLayoutId id="2147483668" r:id="rId17"/>
    <p:sldLayoutId id="2147483739" r:id="rId18"/>
  </p:sldLayoutIdLst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26804" y="1184059"/>
            <a:ext cx="9556028" cy="457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9" name="Image 1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85550" y="-47648"/>
            <a:ext cx="1181100" cy="7010400"/>
          </a:xfrm>
          <a:prstGeom prst="rect">
            <a:avLst/>
          </a:prstGeom>
        </p:spPr>
      </p:pic>
      <p:pic>
        <p:nvPicPr>
          <p:cNvPr id="10" name="Image 14" descr="Logo e-Infrastructure.ai.pd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801515" y="5992561"/>
            <a:ext cx="1116873" cy="789239"/>
          </a:xfrm>
          <a:prstGeom prst="rect">
            <a:avLst/>
          </a:prstGeom>
        </p:spPr>
      </p:pic>
      <p:pic>
        <p:nvPicPr>
          <p:cNvPr id="11" name="Image 15" descr="FP7-cap-CMYK.eps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039609" y="6072058"/>
            <a:ext cx="652791" cy="5325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0" r:id="rId3"/>
    <p:sldLayoutId id="2147483740" r:id="rId4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2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2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2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2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26804" y="1184059"/>
            <a:ext cx="9556028" cy="457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9" name="Image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5550" y="-47648"/>
            <a:ext cx="11811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2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2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2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pitchFamily="-12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185704-5298-4BB5-A852-7295F09BFEB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34232-973B-4FCC-9AB3-908536C1906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4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 xmlns:p14="http://schemas.microsoft.com/office/powerpoint/2010/main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hyperlink" Target="http://www.biodiversitycatalogue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wmf"/><Relationship Id="rId6" Type="http://schemas.openxmlformats.org/officeDocument/2006/relationships/image" Target="../media/image29.png"/><Relationship Id="rId7" Type="http://schemas.openxmlformats.org/officeDocument/2006/relationships/image" Target="../media/image30.wmf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20" Type="http://schemas.openxmlformats.org/officeDocument/2006/relationships/image" Target="../media/image46.jpeg"/><Relationship Id="rId10" Type="http://schemas.openxmlformats.org/officeDocument/2006/relationships/image" Target="../media/image37.png"/><Relationship Id="rId11" Type="http://schemas.openxmlformats.org/officeDocument/2006/relationships/image" Target="../media/image38.jpe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jpe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wmf"/><Relationship Id="rId18" Type="http://schemas.openxmlformats.org/officeDocument/2006/relationships/image" Target="../media/image4.jpeg"/><Relationship Id="rId19" Type="http://schemas.openxmlformats.org/officeDocument/2006/relationships/image" Target="../media/image45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0.wmf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D:%5CBiovelProject.mov" TargetMode="Externa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D:%5CBiovelProject.mov" TargetMode="Externa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2041525" y="2200275"/>
            <a:ext cx="7073900" cy="17468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600" dirty="0" smtClean="0">
                <a:latin typeface="Calibri" pitchFamily="34" charset="0"/>
              </a:rPr>
              <a:t/>
            </a:r>
            <a:br>
              <a:rPr lang="en-GB" sz="3600" dirty="0" smtClean="0">
                <a:latin typeface="Calibri" pitchFamily="34" charset="0"/>
              </a:rPr>
            </a:br>
            <a:r>
              <a:rPr lang="en-GB" sz="3600" dirty="0" smtClean="0">
                <a:latin typeface="Calibri" pitchFamily="34" charset="0"/>
              </a:rPr>
              <a:t/>
            </a:r>
            <a:br>
              <a:rPr lang="en-GB" sz="3600" dirty="0" smtClean="0">
                <a:latin typeface="Calibri" pitchFamily="34" charset="0"/>
              </a:rPr>
            </a:br>
            <a:endParaRPr lang="en-GB" sz="34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41525" y="3562350"/>
            <a:ext cx="6434138" cy="7334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Norman Morrison</a:t>
            </a:r>
          </a:p>
          <a:p>
            <a:pPr>
              <a:lnSpc>
                <a:spcPct val="90000"/>
              </a:lnSpc>
            </a:pPr>
            <a:r>
              <a:rPr lang="en-GB" sz="2100" dirty="0" smtClean="0">
                <a:solidFill>
                  <a:schemeClr val="tx1"/>
                </a:solidFill>
              </a:rPr>
              <a:t>Senior Research Fellow, The University of </a:t>
            </a:r>
            <a:r>
              <a:rPr lang="en-GB" sz="2100" dirty="0">
                <a:solidFill>
                  <a:schemeClr val="tx1"/>
                </a:solidFill>
              </a:rPr>
              <a:t>M</a:t>
            </a:r>
            <a:r>
              <a:rPr lang="en-GB" sz="2100" dirty="0" smtClean="0">
                <a:solidFill>
                  <a:schemeClr val="tx1"/>
                </a:solidFill>
              </a:rPr>
              <a:t>anchester</a:t>
            </a:r>
          </a:p>
          <a:p>
            <a:pPr>
              <a:lnSpc>
                <a:spcPct val="90000"/>
              </a:lnSpc>
            </a:pPr>
            <a:endParaRPr lang="en-GB" sz="21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041525" y="1581150"/>
            <a:ext cx="7104063" cy="6873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latin typeface="Helvetica Neue Black Condensed"/>
                <a:ea typeface="+mj-ea"/>
                <a:cs typeface="Helvetica Neue Black Condensed"/>
              </a:rPr>
              <a:t>B</a:t>
            </a:r>
            <a:r>
              <a:rPr lang="en-GB" sz="3600" dirty="0">
                <a:solidFill>
                  <a:srgbClr val="9FC349"/>
                </a:solidFill>
                <a:latin typeface="Helvetica Neue Black Condensed"/>
                <a:ea typeface="+mj-ea"/>
                <a:cs typeface="Helvetica Neue Black Condensed"/>
              </a:rPr>
              <a:t>iodiversity </a:t>
            </a:r>
            <a:r>
              <a:rPr lang="en-GB" sz="3600" dirty="0">
                <a:latin typeface="Helvetica Neue Black Condensed"/>
                <a:ea typeface="+mj-ea"/>
                <a:cs typeface="Helvetica Neue Black Condensed"/>
              </a:rPr>
              <a:t>V</a:t>
            </a:r>
            <a:r>
              <a:rPr lang="en-GB" sz="3600" dirty="0">
                <a:solidFill>
                  <a:srgbClr val="9FC349"/>
                </a:solidFill>
                <a:latin typeface="Helvetica Neue Black Condensed"/>
                <a:ea typeface="+mj-ea"/>
                <a:cs typeface="Helvetica Neue Black Condensed"/>
              </a:rPr>
              <a:t>irtual e-</a:t>
            </a:r>
            <a:r>
              <a:rPr lang="en-GB" sz="3600" dirty="0">
                <a:latin typeface="Helvetica Neue Black Condensed"/>
                <a:ea typeface="+mj-ea"/>
                <a:cs typeface="Helvetica Neue Black Condensed"/>
              </a:rPr>
              <a:t>L</a:t>
            </a:r>
            <a:r>
              <a:rPr lang="en-GB" sz="3600" dirty="0">
                <a:solidFill>
                  <a:srgbClr val="9FC349"/>
                </a:solidFill>
                <a:latin typeface="Helvetica Neue Black Condensed"/>
                <a:ea typeface="+mj-ea"/>
                <a:cs typeface="Helvetica Neue Black Condensed"/>
              </a:rPr>
              <a:t>aboratory</a:t>
            </a:r>
            <a:endParaRPr lang="fr-FR" sz="3600" dirty="0">
              <a:latin typeface="Helvetica Neue Black Condensed"/>
              <a:ea typeface="+mj-ea"/>
              <a:cs typeface="Helvetica Neue Black Condensed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40413" y="115888"/>
            <a:ext cx="3275012" cy="1084262"/>
            <a:chOff x="5868988" y="5773738"/>
            <a:chExt cx="3275012" cy="1084262"/>
          </a:xfrm>
        </p:grpSpPr>
        <p:pic>
          <p:nvPicPr>
            <p:cNvPr id="6150" name="Picture 5" descr="Logo-e-Infrastructure_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11" descr="FP7-gen-RGB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1592826" cy="138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9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1185862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2005" y="2083872"/>
            <a:ext cx="6562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 e-Infrastructure and e-Science environment supporting research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on </a:t>
            </a:r>
            <a:r>
              <a:rPr lang="en-GB" dirty="0"/>
              <a:t>biodiversity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24" y="1953456"/>
            <a:ext cx="6825075" cy="519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Services </a:t>
            </a:r>
            <a:r>
              <a:rPr lang="en-GB" dirty="0" smtClean="0"/>
              <a:t>must </a:t>
            </a:r>
            <a:r>
              <a:rPr lang="en-GB" dirty="0"/>
              <a:t>be discoverable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10834" y="3132300"/>
            <a:ext cx="5749636" cy="1444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hlinkClick r:id="rId3"/>
              </a:rPr>
              <a:t>www.biodiversitycatalogue.org</a:t>
            </a:r>
            <a:endParaRPr lang="en-GB" sz="3200" dirty="0" smtClean="0"/>
          </a:p>
          <a:p>
            <a:r>
              <a:rPr lang="en-GB" sz="2400" dirty="0" smtClean="0">
                <a:latin typeface="+mn-lt"/>
              </a:rPr>
              <a:t>A fully curated, well-founded catalogue of</a:t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>Web services for biodiversity science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16936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913188"/>
            <a:ext cx="9144000" cy="1423987"/>
          </a:xfrm>
          <a:prstGeom prst="rect">
            <a:avLst/>
          </a:prstGeom>
          <a:solidFill>
            <a:srgbClr val="FFFF99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555875"/>
            <a:ext cx="9144000" cy="1279525"/>
          </a:xfrm>
          <a:prstGeom prst="rect">
            <a:avLst/>
          </a:prstGeom>
          <a:solidFill>
            <a:srgbClr val="FFCCCC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581150"/>
            <a:ext cx="9144000" cy="939800"/>
          </a:xfrm>
          <a:prstGeom prst="rect">
            <a:avLst/>
          </a:prstGeom>
          <a:solidFill>
            <a:srgbClr val="CCEC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5125" name="Picture 5" descr="http://vector-magz.com/wp-content/uploads/2013/04/arrow-circle-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2259013"/>
            <a:ext cx="1938337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vector-magz.com/wp-content/uploads/2013/04/arrow-circle-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2201863"/>
            <a:ext cx="1938337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vector-magz.com/wp-content/uploads/2013/04/arrow-circle-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563813"/>
            <a:ext cx="1198563" cy="11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925513" y="117475"/>
            <a:ext cx="4875212" cy="957263"/>
          </a:xfrm>
        </p:spPr>
        <p:txBody>
          <a:bodyPr/>
          <a:lstStyle/>
          <a:p>
            <a:r>
              <a:rPr lang="en-GB" altLang="en-US" sz="3200" b="1">
                <a:solidFill>
                  <a:srgbClr val="009900"/>
                </a:solidFill>
              </a:rPr>
              <a:t>Workflow maturity process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922338" y="1728788"/>
            <a:ext cx="1398587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Use Case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28663" y="1243013"/>
            <a:ext cx="1982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Development</a:t>
            </a:r>
          </a:p>
        </p:txBody>
      </p:sp>
      <p:sp>
        <p:nvSpPr>
          <p:cNvPr id="5131" name="AutoShape 11" descr="9k="/>
          <p:cNvSpPr>
            <a:spLocks noChangeAspect="1" noChangeArrowheads="1"/>
          </p:cNvSpPr>
          <p:nvPr/>
        </p:nvSpPr>
        <p:spPr bwMode="auto">
          <a:xfrm>
            <a:off x="3857625" y="2709863"/>
            <a:ext cx="1428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88925" y="6183313"/>
            <a:ext cx="2878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Science and Tech Team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700463" y="1231900"/>
            <a:ext cx="203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Consolidation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3883025" y="3976688"/>
            <a:ext cx="1398588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Documentation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4017963" y="2603500"/>
            <a:ext cx="1398587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Disseminations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215900" y="2525713"/>
            <a:ext cx="8659813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215900" y="3868738"/>
            <a:ext cx="8659813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3897313" y="1744663"/>
            <a:ext cx="1398587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Showcase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956425" y="1211263"/>
            <a:ext cx="130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Release</a:t>
            </a: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6962775" y="1679575"/>
            <a:ext cx="1398588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50000">
                <a:schemeClr val="bg1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Workshops</a:t>
            </a: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6937375" y="2606675"/>
            <a:ext cx="1398588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50000">
                <a:schemeClr val="bg1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Conferences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7380288" y="3076575"/>
            <a:ext cx="1398587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50000">
                <a:schemeClr val="bg1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4421188" y="3141663"/>
            <a:ext cx="1398587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Tutorial</a:t>
            </a: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6932613" y="4029075"/>
            <a:ext cx="1398587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50000">
                <a:schemeClr val="bg1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Publication</a:t>
            </a: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946150" y="2630488"/>
            <a:ext cx="1398588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Demos</a:t>
            </a: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1404938" y="3101975"/>
            <a:ext cx="1398587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Play Days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965200" y="4038600"/>
            <a:ext cx="1398588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Documentation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7894638" y="5434013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External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Users</a:t>
            </a:r>
          </a:p>
        </p:txBody>
      </p:sp>
      <p:pic>
        <p:nvPicPr>
          <p:cNvPr id="5149" name="Picture 29" descr="5680794746_84341aec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5370513"/>
            <a:ext cx="50323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https://encrypted-tbn3.gstatic.com/images?q=tbn:ANd9GcTj7qr-p0AC1mtnrVjoi10mlhsfV2q6VpY5hQ9Qry8DjtUjGjD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383213"/>
            <a:ext cx="10493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4730750" y="4446588"/>
            <a:ext cx="1587500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Workflow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Management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Plan</a:t>
            </a:r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>
            <a:off x="7340600" y="4487863"/>
            <a:ext cx="1587500" cy="679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50000">
                <a:schemeClr val="bg1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000000"/>
                </a:solidFill>
              </a:rPr>
              <a:t> Management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3641725" y="6032500"/>
            <a:ext cx="241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Internal Service Team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External reviewers</a:t>
            </a:r>
          </a:p>
        </p:txBody>
      </p:sp>
      <p:pic>
        <p:nvPicPr>
          <p:cNvPr id="5154" name="Picture 34" descr="Working%20Together%20%28Small%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402263"/>
            <a:ext cx="123825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5" name="Picture 35" descr="ecoverexpert-team-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5392738"/>
            <a:ext cx="725488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469900" y="56896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12477629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sosceles Triangle 49"/>
          <p:cNvSpPr/>
          <p:nvPr/>
        </p:nvSpPr>
        <p:spPr>
          <a:xfrm>
            <a:off x="2331336" y="2575865"/>
            <a:ext cx="2850011" cy="1043537"/>
          </a:xfrm>
          <a:prstGeom prst="triangle">
            <a:avLst/>
          </a:prstGeom>
          <a:gradFill flip="none" rotWithShape="1">
            <a:gsLst>
              <a:gs pos="50500">
                <a:srgbClr val="9FC349">
                  <a:alpha val="50000"/>
                </a:srgbClr>
              </a:gs>
              <a:gs pos="10000">
                <a:srgbClr val="9FC349">
                  <a:alpha val="10000"/>
                </a:srgbClr>
              </a:gs>
              <a:gs pos="90000">
                <a:srgbClr val="9FC349">
                  <a:alpha val="10000"/>
                </a:srgbClr>
              </a:gs>
            </a:gsLst>
            <a:lin ang="0" scaled="1"/>
            <a:tileRect/>
          </a:gradFill>
          <a:ln>
            <a:solidFill>
              <a:schemeClr val="accent3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>
            <a:off x="3958355" y="2575865"/>
            <a:ext cx="2850011" cy="1043537"/>
          </a:xfrm>
          <a:prstGeom prst="triangle">
            <a:avLst/>
          </a:prstGeom>
          <a:gradFill flip="none" rotWithShape="1">
            <a:gsLst>
              <a:gs pos="50500">
                <a:srgbClr val="9FC349">
                  <a:alpha val="50000"/>
                </a:srgbClr>
              </a:gs>
              <a:gs pos="10000">
                <a:srgbClr val="9FC349">
                  <a:alpha val="10000"/>
                </a:srgbClr>
              </a:gs>
              <a:gs pos="90000">
                <a:srgbClr val="9FC349">
                  <a:alpha val="10000"/>
                </a:srgbClr>
              </a:gs>
            </a:gsLst>
            <a:lin ang="0" scaled="1"/>
            <a:tileRect/>
          </a:gradFill>
          <a:ln>
            <a:solidFill>
              <a:schemeClr val="accent3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5585374" y="2575864"/>
            <a:ext cx="2850011" cy="1043537"/>
          </a:xfrm>
          <a:prstGeom prst="triangle">
            <a:avLst/>
          </a:prstGeom>
          <a:gradFill flip="none" rotWithShape="1">
            <a:gsLst>
              <a:gs pos="50500">
                <a:srgbClr val="9FC349">
                  <a:alpha val="50000"/>
                </a:srgbClr>
              </a:gs>
              <a:gs pos="10000">
                <a:srgbClr val="9FC349">
                  <a:alpha val="10000"/>
                </a:srgbClr>
              </a:gs>
              <a:gs pos="90000">
                <a:srgbClr val="9FC349">
                  <a:alpha val="10000"/>
                </a:srgbClr>
              </a:gs>
            </a:gsLst>
            <a:lin ang="0" scaled="1"/>
            <a:tileRect/>
          </a:gradFill>
          <a:ln>
            <a:solidFill>
              <a:schemeClr val="accent3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200" y="108315"/>
            <a:ext cx="6639636" cy="1027758"/>
          </a:xfrm>
        </p:spPr>
        <p:txBody>
          <a:bodyPr/>
          <a:lstStyle/>
          <a:p>
            <a:r>
              <a:rPr lang="en-GB" sz="3200" b="1" dirty="0">
                <a:latin typeface="Calibri" pitchFamily="34" charset="0"/>
              </a:rPr>
              <a:t>Users need to be able to build </a:t>
            </a:r>
            <a:r>
              <a:rPr lang="en-GB" sz="3200" b="1" dirty="0" smtClean="0">
                <a:latin typeface="Calibri" pitchFamily="34" charset="0"/>
              </a:rPr>
              <a:t>and use wo</a:t>
            </a:r>
            <a:r>
              <a:rPr lang="en-GB" sz="3200" b="1" dirty="0" smtClean="0">
                <a:solidFill>
                  <a:srgbClr val="87C52F"/>
                </a:solidFill>
                <a:latin typeface="Calibri" pitchFamily="34" charset="0"/>
              </a:rPr>
              <a:t>rk</a:t>
            </a:r>
            <a:r>
              <a:rPr lang="en-GB" sz="3200" b="1" dirty="0" smtClean="0">
                <a:latin typeface="Calibri" pitchFamily="34" charset="0"/>
              </a:rPr>
              <a:t>flows</a:t>
            </a:r>
            <a:endParaRPr lang="en-GB" sz="3200" b="1" dirty="0"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96" y="3741979"/>
            <a:ext cx="876422" cy="809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30" y="3742036"/>
            <a:ext cx="876300" cy="809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3602" y="1922134"/>
            <a:ext cx="1045479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Technical</a:t>
            </a:r>
          </a:p>
          <a:p>
            <a:pPr algn="ctr" defTabSz="457200"/>
            <a:r>
              <a:rPr lang="en-GB" dirty="0" smtClean="0">
                <a:solidFill>
                  <a:prstClr val="black"/>
                </a:solidFill>
              </a:rPr>
              <a:t>PAL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6368" y="1922134"/>
            <a:ext cx="89159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Science</a:t>
            </a:r>
          </a:p>
          <a:p>
            <a:pPr algn="ctr" defTabSz="457200"/>
            <a:r>
              <a:rPr lang="en-GB" dirty="0" smtClean="0">
                <a:solidFill>
                  <a:prstClr val="black"/>
                </a:solidFill>
              </a:rPr>
              <a:t>PAL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5246" y="1922134"/>
            <a:ext cx="97026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Domain</a:t>
            </a:r>
          </a:p>
          <a:p>
            <a:pPr defTabSz="457200"/>
            <a:r>
              <a:rPr lang="en-GB" dirty="0" smtClean="0">
                <a:solidFill>
                  <a:prstClr val="black"/>
                </a:solidFill>
              </a:rPr>
              <a:t>Scientist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55367" y="4575786"/>
            <a:ext cx="1265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 err="1" smtClean="0">
                <a:solidFill>
                  <a:prstClr val="black"/>
                </a:solidFill>
              </a:rPr>
              <a:t>Taverna</a:t>
            </a:r>
            <a:endParaRPr lang="en-GB" dirty="0">
              <a:solidFill>
                <a:prstClr val="black"/>
              </a:solidFill>
            </a:endParaRPr>
          </a:p>
          <a:p>
            <a:pPr algn="ctr" defTabSz="457200"/>
            <a:r>
              <a:rPr lang="en-GB" dirty="0" smtClean="0">
                <a:solidFill>
                  <a:prstClr val="black"/>
                </a:solidFill>
              </a:rPr>
              <a:t>Workbench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35976" y="4575786"/>
            <a:ext cx="129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 smtClean="0">
                <a:solidFill>
                  <a:prstClr val="black"/>
                </a:solidFill>
              </a:rPr>
              <a:t>Component</a:t>
            </a:r>
          </a:p>
          <a:p>
            <a:pPr algn="ctr" defTabSz="457200"/>
            <a:r>
              <a:rPr lang="en-GB" dirty="0" smtClean="0">
                <a:solidFill>
                  <a:prstClr val="black"/>
                </a:solidFill>
              </a:rPr>
              <a:t>Builder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18809" y="4575786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 err="1" smtClean="0">
                <a:solidFill>
                  <a:prstClr val="black"/>
                </a:solidFill>
              </a:rPr>
              <a:t>Taverna</a:t>
            </a:r>
            <a:endParaRPr lang="en-GB" dirty="0">
              <a:solidFill>
                <a:prstClr val="black"/>
              </a:solidFill>
            </a:endParaRPr>
          </a:p>
          <a:p>
            <a:pPr algn="ctr" defTabSz="457200"/>
            <a:r>
              <a:rPr lang="en-GB" dirty="0" err="1" smtClean="0">
                <a:solidFill>
                  <a:prstClr val="black"/>
                </a:solidFill>
              </a:rPr>
              <a:t>Lite</a:t>
            </a:r>
            <a:r>
              <a:rPr lang="en-GB" dirty="0" smtClean="0">
                <a:solidFill>
                  <a:prstClr val="black"/>
                </a:solidFill>
              </a:rPr>
              <a:t> / Server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9896" y="4575786"/>
            <a:ext cx="1980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 err="1">
                <a:solidFill>
                  <a:prstClr val="black"/>
                </a:solidFill>
              </a:rPr>
              <a:t>Taverna</a:t>
            </a:r>
            <a:r>
              <a:rPr lang="en-GB" dirty="0">
                <a:solidFill>
                  <a:prstClr val="black"/>
                </a:solidFill>
              </a:rPr>
              <a:t> Player </a:t>
            </a:r>
            <a:r>
              <a:rPr lang="en-GB" dirty="0" smtClean="0">
                <a:solidFill>
                  <a:prstClr val="black"/>
                </a:solidFill>
              </a:rPr>
              <a:t> /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Domain-Specific</a:t>
            </a:r>
          </a:p>
          <a:p>
            <a:pPr algn="ctr" defTabSz="457200"/>
            <a:r>
              <a:rPr lang="en-GB" dirty="0" smtClean="0">
                <a:solidFill>
                  <a:prstClr val="black"/>
                </a:solidFill>
              </a:rPr>
              <a:t>Website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25186" y="1739737"/>
            <a:ext cx="6087296" cy="0"/>
          </a:xfrm>
          <a:prstGeom prst="straightConnector1">
            <a:avLst/>
          </a:prstGeom>
          <a:ln w="38100">
            <a:solidFill>
              <a:srgbClr val="FFC000"/>
            </a:solidFill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86145" y="5520439"/>
            <a:ext cx="6087296" cy="0"/>
          </a:xfrm>
          <a:prstGeom prst="straightConnector1">
            <a:avLst/>
          </a:prstGeom>
          <a:ln w="38100">
            <a:solidFill>
              <a:srgbClr val="FFC000"/>
            </a:solidFill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03438" y="5548244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i="1" dirty="0" smtClean="0">
                <a:solidFill>
                  <a:prstClr val="black"/>
                </a:solidFill>
              </a:rPr>
              <a:t>Workflow Visibility</a:t>
            </a:r>
            <a:endParaRPr lang="en-GB" i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1622" y="1328840"/>
            <a:ext cx="205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i="1" dirty="0" smtClean="0">
                <a:solidFill>
                  <a:prstClr val="black"/>
                </a:solidFill>
              </a:rPr>
              <a:t>Concept Knowledge</a:t>
            </a:r>
            <a:endParaRPr lang="en-GB" i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4142" y="1328840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W</a:t>
            </a:r>
            <a:r>
              <a:rPr lang="en-GB" dirty="0" smtClean="0">
                <a:solidFill>
                  <a:prstClr val="black"/>
                </a:solidFill>
              </a:rPr>
              <a:t>orkflow design, compute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2947" y="132884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Domain science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9381" y="554824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High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84965" y="5548244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Low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0" name="Picture 2" descr="C:\Users\Jon Giddy\AppData\Local\Microsoft\Windows\Temporary Internet Files\Content.IE5\QUSFV9CQ\MC9003683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66" y="3752513"/>
            <a:ext cx="904799" cy="7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151495" y="3743648"/>
            <a:ext cx="874800" cy="806400"/>
            <a:chOff x="1383" y="1616"/>
            <a:chExt cx="468" cy="415"/>
          </a:xfrm>
        </p:grpSpPr>
        <p:pic>
          <p:nvPicPr>
            <p:cNvPr id="27" name="Picture 26" descr="taverna-wheel-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83" y="1616"/>
              <a:ext cx="457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 descr="MC90039119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6050418">
              <a:off x="1546" y="1725"/>
              <a:ext cx="32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37"/>
          <p:cNvGrpSpPr>
            <a:grpSpLocks noChangeAspect="1"/>
          </p:cNvGrpSpPr>
          <p:nvPr/>
        </p:nvGrpSpPr>
        <p:grpSpPr bwMode="auto">
          <a:xfrm>
            <a:off x="7197725" y="3741848"/>
            <a:ext cx="810000" cy="810000"/>
            <a:chOff x="2426" y="1752"/>
            <a:chExt cx="1550" cy="1539"/>
          </a:xfrm>
        </p:grpSpPr>
        <p:pic>
          <p:nvPicPr>
            <p:cNvPr id="42" name="Picture 18" descr="taverna-wheel-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752"/>
              <a:ext cx="1550" cy="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9" descr="1206570547560908424akiross_Audio_Button_Set_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523"/>
              <a:ext cx="68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78844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5765800" y="1073150"/>
            <a:ext cx="1981200" cy="1631950"/>
            <a:chOff x="1020" y="1117"/>
            <a:chExt cx="861" cy="672"/>
          </a:xfrm>
        </p:grpSpPr>
        <p:pic>
          <p:nvPicPr>
            <p:cNvPr id="18484" name="Picture 3" descr="peter_li_workflo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6" y="1117"/>
              <a:ext cx="725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85" name="Group 11"/>
            <p:cNvGrpSpPr>
              <a:grpSpLocks/>
            </p:cNvGrpSpPr>
            <p:nvPr/>
          </p:nvGrpSpPr>
          <p:grpSpPr bwMode="auto">
            <a:xfrm>
              <a:off x="1020" y="1298"/>
              <a:ext cx="513" cy="491"/>
              <a:chOff x="1338" y="1616"/>
              <a:chExt cx="513" cy="491"/>
            </a:xfrm>
          </p:grpSpPr>
          <p:grpSp>
            <p:nvGrpSpPr>
              <p:cNvPr id="18486" name="Group 12"/>
              <p:cNvGrpSpPr>
                <a:grpSpLocks/>
              </p:cNvGrpSpPr>
              <p:nvPr/>
            </p:nvGrpSpPr>
            <p:grpSpPr bwMode="auto">
              <a:xfrm>
                <a:off x="1383" y="1616"/>
                <a:ext cx="468" cy="415"/>
                <a:chOff x="1383" y="1616"/>
                <a:chExt cx="468" cy="415"/>
              </a:xfrm>
            </p:grpSpPr>
            <p:pic>
              <p:nvPicPr>
                <p:cNvPr id="18488" name="Picture 18" descr="taverna-wheel-logo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383" y="1616"/>
                  <a:ext cx="457" cy="4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89" name="Picture 14" descr="MC900391190[1]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-6050418">
                  <a:off x="1546" y="1725"/>
                  <a:ext cx="324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487" name="Text Box 15"/>
              <p:cNvSpPr txBox="1">
                <a:spLocks noChangeArrowheads="1"/>
              </p:cNvSpPr>
              <p:nvPr/>
            </p:nvSpPr>
            <p:spPr bwMode="auto">
              <a:xfrm>
                <a:off x="1338" y="2006"/>
                <a:ext cx="345" cy="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>
                    <a:solidFill>
                      <a:srgbClr val="FF9900"/>
                    </a:solidFill>
                    <a:cs typeface="Arial" charset="0"/>
                  </a:rPr>
                  <a:t>Workbench</a:t>
                </a:r>
              </a:p>
            </p:txBody>
          </p:sp>
        </p:grpSp>
      </p:grpSp>
      <p:grpSp>
        <p:nvGrpSpPr>
          <p:cNvPr id="18436" name="Group 30"/>
          <p:cNvGrpSpPr>
            <a:grpSpLocks/>
          </p:cNvGrpSpPr>
          <p:nvPr/>
        </p:nvGrpSpPr>
        <p:grpSpPr bwMode="auto">
          <a:xfrm>
            <a:off x="4551363" y="4500563"/>
            <a:ext cx="1130300" cy="919162"/>
            <a:chOff x="2744" y="2886"/>
            <a:chExt cx="712" cy="579"/>
          </a:xfrm>
        </p:grpSpPr>
        <p:grpSp>
          <p:nvGrpSpPr>
            <p:cNvPr id="18480" name="Group 31"/>
            <p:cNvGrpSpPr>
              <a:grpSpLocks/>
            </p:cNvGrpSpPr>
            <p:nvPr/>
          </p:nvGrpSpPr>
          <p:grpSpPr bwMode="auto">
            <a:xfrm>
              <a:off x="2880" y="2886"/>
              <a:ext cx="499" cy="454"/>
              <a:chOff x="2880" y="2886"/>
              <a:chExt cx="499" cy="454"/>
            </a:xfrm>
          </p:grpSpPr>
          <p:pic>
            <p:nvPicPr>
              <p:cNvPr id="18482" name="Picture 18" descr="taverna-wheel-logo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0" y="2886"/>
                <a:ext cx="453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83" name="Picture 33" descr="MC90043261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061" y="3022"/>
                <a:ext cx="31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81" name="Text Box 34"/>
            <p:cNvSpPr txBox="1">
              <a:spLocks noChangeArrowheads="1"/>
            </p:cNvSpPr>
            <p:nvPr/>
          </p:nvSpPr>
          <p:spPr bwMode="auto">
            <a:xfrm>
              <a:off x="2744" y="3311"/>
              <a:ext cx="7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FF9900"/>
                  </a:solidFill>
                  <a:cs typeface="Arial" charset="0"/>
                </a:rPr>
                <a:t>Interaction Server</a:t>
              </a:r>
            </a:p>
          </p:txBody>
        </p:sp>
      </p:grpSp>
      <p:grpSp>
        <p:nvGrpSpPr>
          <p:cNvPr id="18437" name="Group 35"/>
          <p:cNvGrpSpPr>
            <a:grpSpLocks/>
          </p:cNvGrpSpPr>
          <p:nvPr/>
        </p:nvGrpSpPr>
        <p:grpSpPr bwMode="auto">
          <a:xfrm>
            <a:off x="4767263" y="3621088"/>
            <a:ext cx="720725" cy="863600"/>
            <a:chOff x="1247" y="2931"/>
            <a:chExt cx="454" cy="544"/>
          </a:xfrm>
        </p:grpSpPr>
        <p:pic>
          <p:nvPicPr>
            <p:cNvPr id="18478" name="Picture 48" descr="taverna-server-log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7" y="2931"/>
              <a:ext cx="4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9" name="Text Box 37"/>
            <p:cNvSpPr txBox="1">
              <a:spLocks noChangeArrowheads="1"/>
            </p:cNvSpPr>
            <p:nvPr/>
          </p:nvSpPr>
          <p:spPr bwMode="auto">
            <a:xfrm>
              <a:off x="1292" y="3321"/>
              <a:ext cx="3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>
                  <a:solidFill>
                    <a:srgbClr val="FF9900"/>
                  </a:solidFill>
                  <a:cs typeface="Arial" charset="0"/>
                </a:rPr>
                <a:t>Server</a:t>
              </a:r>
            </a:p>
          </p:txBody>
        </p:sp>
      </p:grpSp>
      <p:sp>
        <p:nvSpPr>
          <p:cNvPr id="18438" name="AutoShape 38"/>
          <p:cNvSpPr>
            <a:spLocks noChangeArrowheads="1"/>
          </p:cNvSpPr>
          <p:nvPr/>
        </p:nvSpPr>
        <p:spPr bwMode="auto">
          <a:xfrm>
            <a:off x="3448050" y="3476625"/>
            <a:ext cx="2260600" cy="2016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18439" name="Group 39"/>
          <p:cNvGrpSpPr>
            <a:grpSpLocks/>
          </p:cNvGrpSpPr>
          <p:nvPr/>
        </p:nvGrpSpPr>
        <p:grpSpPr bwMode="auto">
          <a:xfrm>
            <a:off x="3838575" y="4587875"/>
            <a:ext cx="630238" cy="804863"/>
            <a:chOff x="1189" y="2976"/>
            <a:chExt cx="349" cy="415"/>
          </a:xfrm>
        </p:grpSpPr>
        <p:pic>
          <p:nvPicPr>
            <p:cNvPr id="18476" name="Picture 77" descr="Rlogo-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02" y="2976"/>
              <a:ext cx="33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7" name="Text Box 41"/>
            <p:cNvSpPr txBox="1">
              <a:spLocks noChangeArrowheads="1"/>
            </p:cNvSpPr>
            <p:nvPr/>
          </p:nvSpPr>
          <p:spPr bwMode="auto">
            <a:xfrm>
              <a:off x="1189" y="3249"/>
              <a:ext cx="32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prstClr val="black"/>
                  </a:solidFill>
                  <a:cs typeface="Arial" charset="0"/>
                </a:rPr>
                <a:t>Server</a:t>
              </a:r>
            </a:p>
          </p:txBody>
        </p:sp>
      </p:grpSp>
      <p:sp>
        <p:nvSpPr>
          <p:cNvPr id="18440" name="Text Box 42"/>
          <p:cNvSpPr txBox="1">
            <a:spLocks noChangeArrowheads="1"/>
          </p:cNvSpPr>
          <p:nvPr/>
        </p:nvSpPr>
        <p:spPr bwMode="auto">
          <a:xfrm>
            <a:off x="3586163" y="3567113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charset="0"/>
              </a:rPr>
              <a:t>Servers</a:t>
            </a:r>
          </a:p>
        </p:txBody>
      </p:sp>
      <p:grpSp>
        <p:nvGrpSpPr>
          <p:cNvPr id="18441" name="Group 46"/>
          <p:cNvGrpSpPr>
            <a:grpSpLocks/>
          </p:cNvGrpSpPr>
          <p:nvPr/>
        </p:nvGrpSpPr>
        <p:grpSpPr bwMode="auto">
          <a:xfrm>
            <a:off x="844550" y="1184275"/>
            <a:ext cx="1495425" cy="946150"/>
            <a:chOff x="4468" y="1207"/>
            <a:chExt cx="680" cy="384"/>
          </a:xfrm>
        </p:grpSpPr>
        <p:pic>
          <p:nvPicPr>
            <p:cNvPr id="18474" name="Picture 33" descr="vbrant_log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68" y="1207"/>
              <a:ext cx="68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5" name="Text Box 48"/>
            <p:cNvSpPr txBox="1">
              <a:spLocks noChangeArrowheads="1"/>
            </p:cNvSpPr>
            <p:nvPr/>
          </p:nvSpPr>
          <p:spPr bwMode="auto">
            <a:xfrm>
              <a:off x="4468" y="1480"/>
              <a:ext cx="650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442" name="Text Box 49"/>
          <p:cNvSpPr txBox="1">
            <a:spLocks noChangeArrowheads="1"/>
          </p:cNvSpPr>
          <p:nvPr/>
        </p:nvSpPr>
        <p:spPr bwMode="auto">
          <a:xfrm rot="5400000">
            <a:off x="7377113" y="3297238"/>
            <a:ext cx="19113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charset="0"/>
              </a:rPr>
              <a:t>Catalogues Repositories</a:t>
            </a:r>
          </a:p>
        </p:txBody>
      </p:sp>
      <p:sp>
        <p:nvSpPr>
          <p:cNvPr id="18443" name="Text Box 50"/>
          <p:cNvSpPr txBox="1">
            <a:spLocks noChangeArrowheads="1"/>
          </p:cNvSpPr>
          <p:nvPr/>
        </p:nvSpPr>
        <p:spPr bwMode="auto">
          <a:xfrm>
            <a:off x="6026150" y="615950"/>
            <a:ext cx="239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charset="0"/>
              </a:rPr>
              <a:t>Expert Tools</a:t>
            </a:r>
          </a:p>
        </p:txBody>
      </p:sp>
      <p:sp>
        <p:nvSpPr>
          <p:cNvPr id="18444" name="Text Box 51"/>
          <p:cNvSpPr txBox="1">
            <a:spLocks noChangeArrowheads="1"/>
          </p:cNvSpPr>
          <p:nvPr/>
        </p:nvSpPr>
        <p:spPr bwMode="auto">
          <a:xfrm>
            <a:off x="136525" y="3779838"/>
            <a:ext cx="1677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cs typeface="Arial" charset="0"/>
              </a:rPr>
              <a:t>Run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cs typeface="Arial" charset="0"/>
              </a:rPr>
              <a:t>Execution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33493" y="4510088"/>
            <a:ext cx="1724828" cy="1161571"/>
            <a:chOff x="6033493" y="4510088"/>
            <a:chExt cx="1724828" cy="1161571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209" y="5068905"/>
              <a:ext cx="620613" cy="60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775" y="4772071"/>
              <a:ext cx="884039" cy="39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AutoShape 52"/>
            <p:cNvSpPr>
              <a:spLocks noChangeArrowheads="1"/>
            </p:cNvSpPr>
            <p:nvPr/>
          </p:nvSpPr>
          <p:spPr bwMode="auto">
            <a:xfrm>
              <a:off x="6033493" y="4587875"/>
              <a:ext cx="1706563" cy="101917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446" name="Text Box 53"/>
            <p:cNvSpPr txBox="1">
              <a:spLocks noChangeArrowheads="1"/>
            </p:cNvSpPr>
            <p:nvPr/>
          </p:nvSpPr>
          <p:spPr bwMode="auto">
            <a:xfrm>
              <a:off x="6227962" y="4510088"/>
              <a:ext cx="10255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>
                  <a:solidFill>
                    <a:prstClr val="black"/>
                  </a:solidFill>
                  <a:cs typeface="Arial" charset="0"/>
                </a:rPr>
                <a:t>Services</a:t>
              </a:r>
            </a:p>
          </p:txBody>
        </p:sp>
        <p:grpSp>
          <p:nvGrpSpPr>
            <p:cNvPr id="18447" name="Group 94"/>
            <p:cNvGrpSpPr>
              <a:grpSpLocks/>
            </p:cNvGrpSpPr>
            <p:nvPr/>
          </p:nvGrpSpPr>
          <p:grpSpPr bwMode="auto">
            <a:xfrm>
              <a:off x="7004258" y="4951413"/>
              <a:ext cx="754063" cy="447675"/>
              <a:chOff x="4446" y="2879"/>
              <a:chExt cx="475" cy="282"/>
            </a:xfrm>
          </p:grpSpPr>
          <p:pic>
            <p:nvPicPr>
              <p:cNvPr id="18472" name="Picture 78" descr="bshsplash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46" y="2879"/>
                <a:ext cx="36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73" name="Text Box 59"/>
              <p:cNvSpPr txBox="1">
                <a:spLocks noChangeArrowheads="1"/>
              </p:cNvSpPr>
              <p:nvPr/>
            </p:nvSpPr>
            <p:spPr bwMode="auto">
              <a:xfrm>
                <a:off x="4589" y="2988"/>
                <a:ext cx="3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b="1" dirty="0">
                    <a:solidFill>
                      <a:prstClr val="black"/>
                    </a:solidFill>
                    <a:cs typeface="Arial" charset="0"/>
                  </a:rPr>
                  <a:t>SHIM</a:t>
                </a:r>
              </a:p>
            </p:txBody>
          </p:sp>
        </p:grpSp>
      </p:grpSp>
      <p:sp>
        <p:nvSpPr>
          <p:cNvPr id="18448" name="AutoShape 62"/>
          <p:cNvSpPr>
            <a:spLocks noChangeArrowheads="1"/>
          </p:cNvSpPr>
          <p:nvPr/>
        </p:nvSpPr>
        <p:spPr bwMode="auto">
          <a:xfrm>
            <a:off x="1620838" y="3514725"/>
            <a:ext cx="1655762" cy="20161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449" name="Text Box 63"/>
          <p:cNvSpPr txBox="1">
            <a:spLocks noChangeArrowheads="1"/>
          </p:cNvSpPr>
          <p:nvPr/>
        </p:nvSpPr>
        <p:spPr bwMode="auto">
          <a:xfrm>
            <a:off x="1662113" y="3617913"/>
            <a:ext cx="1646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charset="0"/>
              </a:rPr>
              <a:t>Data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charset="0"/>
              </a:rPr>
              <a:t>Provenance</a:t>
            </a:r>
          </a:p>
        </p:txBody>
      </p:sp>
      <p:sp>
        <p:nvSpPr>
          <p:cNvPr id="18450" name="Text Box 70"/>
          <p:cNvSpPr txBox="1">
            <a:spLocks noChangeArrowheads="1"/>
          </p:cNvSpPr>
          <p:nvPr/>
        </p:nvSpPr>
        <p:spPr bwMode="auto">
          <a:xfrm>
            <a:off x="1660525" y="5010150"/>
            <a:ext cx="174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prstClr val="black"/>
                </a:solidFill>
                <a:cs typeface="Arial" charset="0"/>
              </a:rPr>
              <a:t>Authentication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prstClr val="black"/>
                </a:solidFill>
                <a:cs typeface="Arial" charset="0"/>
              </a:rPr>
              <a:t>Management System</a:t>
            </a:r>
          </a:p>
        </p:txBody>
      </p:sp>
      <p:sp>
        <p:nvSpPr>
          <p:cNvPr id="18451" name="Text Box 71"/>
          <p:cNvSpPr txBox="1">
            <a:spLocks noChangeArrowheads="1"/>
          </p:cNvSpPr>
          <p:nvPr/>
        </p:nvSpPr>
        <p:spPr bwMode="auto">
          <a:xfrm>
            <a:off x="111125" y="5607050"/>
            <a:ext cx="24844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charset="0"/>
              </a:rPr>
              <a:t>Deployment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charset="0"/>
              </a:rPr>
              <a:t>Infrastructure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prstClr val="black"/>
                </a:solidFill>
                <a:cs typeface="Arial" charset="0"/>
              </a:rPr>
              <a:t>hosting, compute, storage</a:t>
            </a:r>
          </a:p>
        </p:txBody>
      </p:sp>
      <p:pic>
        <p:nvPicPr>
          <p:cNvPr id="18452" name="Grafik 95" descr="egiLOGO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19613" y="5568950"/>
            <a:ext cx="7159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74" descr="AWS-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03575" y="5524500"/>
            <a:ext cx="11525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058893" y="2927350"/>
            <a:ext cx="1655763" cy="508000"/>
            <a:chOff x="5977335" y="2927350"/>
            <a:chExt cx="1655763" cy="508000"/>
          </a:xfrm>
        </p:grpSpPr>
        <p:sp>
          <p:nvSpPr>
            <p:cNvPr id="18433" name="AutoShape 5"/>
            <p:cNvSpPr>
              <a:spLocks noChangeArrowheads="1"/>
            </p:cNvSpPr>
            <p:nvPr/>
          </p:nvSpPr>
          <p:spPr bwMode="auto">
            <a:xfrm>
              <a:off x="5977335" y="2927350"/>
              <a:ext cx="1655763" cy="50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8454" name="Picture 34"/>
            <p:cNvPicPr>
              <a:picLocks noChangeAspect="1" noChangeArrowheads="1"/>
            </p:cNvPicPr>
            <p:nvPr/>
          </p:nvPicPr>
          <p:blipFill>
            <a:blip r:embed="rId15"/>
            <a:srcRect r="10411"/>
            <a:stretch>
              <a:fillRect/>
            </a:stretch>
          </p:blipFill>
          <p:spPr bwMode="auto">
            <a:xfrm>
              <a:off x="6027341" y="2960688"/>
              <a:ext cx="1584325" cy="30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6023174" y="3548928"/>
            <a:ext cx="1727200" cy="936625"/>
            <a:chOff x="5892800" y="3548928"/>
            <a:chExt cx="1727200" cy="936625"/>
          </a:xfrm>
        </p:grpSpPr>
        <p:sp>
          <p:nvSpPr>
            <p:cNvPr id="18434" name="AutoShape 6"/>
            <p:cNvSpPr>
              <a:spLocks noChangeArrowheads="1"/>
            </p:cNvSpPr>
            <p:nvPr/>
          </p:nvSpPr>
          <p:spPr bwMode="auto">
            <a:xfrm>
              <a:off x="5892800" y="3548928"/>
              <a:ext cx="1727200" cy="9366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8455" name="Picture 78" descr="biocatco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048375" y="3600450"/>
              <a:ext cx="360363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6" name="Text Box 79"/>
            <p:cNvSpPr txBox="1">
              <a:spLocks noChangeArrowheads="1"/>
            </p:cNvSpPr>
            <p:nvPr/>
          </p:nvSpPr>
          <p:spPr bwMode="auto">
            <a:xfrm>
              <a:off x="6210300" y="3790950"/>
              <a:ext cx="113823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i="1">
                  <a:solidFill>
                    <a:prstClr val="black"/>
                  </a:solidFill>
                  <a:ea typeface="BatangChe" pitchFamily="49" charset="-127"/>
                  <a:cs typeface="Lucida Sans Unicode" pitchFamily="34" charset="0"/>
                </a:rPr>
                <a:t>Biodiversity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>
                  <a:solidFill>
                    <a:prstClr val="black"/>
                  </a:solidFill>
                  <a:ea typeface="BatangChe" pitchFamily="49" charset="-127"/>
                  <a:cs typeface="Lucida Sans Unicode" pitchFamily="34" charset="0"/>
                </a:rPr>
                <a:t>Catalogue</a:t>
              </a:r>
            </a:p>
          </p:txBody>
        </p:sp>
      </p:grpSp>
      <p:sp>
        <p:nvSpPr>
          <p:cNvPr id="18457" name="Text Box 50"/>
          <p:cNvSpPr txBox="1">
            <a:spLocks noChangeArrowheads="1"/>
          </p:cNvSpPr>
          <p:nvPr/>
        </p:nvSpPr>
        <p:spPr bwMode="auto">
          <a:xfrm>
            <a:off x="1387475" y="519113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charset="0"/>
              </a:rPr>
              <a:t>User facing </a:t>
            </a:r>
          </a:p>
        </p:txBody>
      </p:sp>
      <p:grpSp>
        <p:nvGrpSpPr>
          <p:cNvPr id="18458" name="Group 66"/>
          <p:cNvGrpSpPr>
            <a:grpSpLocks/>
          </p:cNvGrpSpPr>
          <p:nvPr/>
        </p:nvGrpSpPr>
        <p:grpSpPr bwMode="auto">
          <a:xfrm>
            <a:off x="4456113" y="1217613"/>
            <a:ext cx="903287" cy="912812"/>
            <a:chOff x="2064" y="2931"/>
            <a:chExt cx="453" cy="502"/>
          </a:xfrm>
        </p:grpSpPr>
        <p:pic>
          <p:nvPicPr>
            <p:cNvPr id="18470" name="Picture 18" descr="taverna-wheel-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2931"/>
              <a:ext cx="453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68" descr="MC900023779[1]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226" y="3067"/>
              <a:ext cx="29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59" name="Picture 12" descr="Logo-BioVeL-vecto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06713" y="1104900"/>
            <a:ext cx="65563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0" name="Text Box 93"/>
          <p:cNvSpPr txBox="1">
            <a:spLocks noChangeArrowheads="1"/>
          </p:cNvSpPr>
          <p:nvPr/>
        </p:nvSpPr>
        <p:spPr bwMode="auto">
          <a:xfrm>
            <a:off x="2857500" y="1927225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cs typeface="Arial" charset="0"/>
              </a:rPr>
              <a:t>Portal</a:t>
            </a:r>
          </a:p>
        </p:txBody>
      </p:sp>
      <p:sp>
        <p:nvSpPr>
          <p:cNvPr id="18461" name="AutoShape 38"/>
          <p:cNvSpPr>
            <a:spLocks noChangeArrowheads="1"/>
          </p:cNvSpPr>
          <p:nvPr/>
        </p:nvSpPr>
        <p:spPr bwMode="auto">
          <a:xfrm>
            <a:off x="711200" y="900113"/>
            <a:ext cx="4997450" cy="15668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18462" name="Group 75"/>
          <p:cNvGrpSpPr>
            <a:grpSpLocks/>
          </p:cNvGrpSpPr>
          <p:nvPr/>
        </p:nvGrpSpPr>
        <p:grpSpPr bwMode="auto">
          <a:xfrm>
            <a:off x="1851025" y="2520950"/>
            <a:ext cx="912813" cy="914400"/>
            <a:chOff x="2426" y="1752"/>
            <a:chExt cx="1550" cy="1539"/>
          </a:xfrm>
        </p:grpSpPr>
        <p:pic>
          <p:nvPicPr>
            <p:cNvPr id="18468" name="Picture 18" descr="taverna-wheel-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6" y="1752"/>
              <a:ext cx="1550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77" descr="1206570547560908424akiross_Audio_Button_Set_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107" y="2523"/>
              <a:ext cx="6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63" name="AutoShape 38"/>
          <p:cNvSpPr>
            <a:spLocks noChangeArrowheads="1"/>
          </p:cNvSpPr>
          <p:nvPr/>
        </p:nvSpPr>
        <p:spPr bwMode="auto">
          <a:xfrm>
            <a:off x="1620838" y="2520950"/>
            <a:ext cx="4087812" cy="9239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464" name="Text Box 100"/>
          <p:cNvSpPr txBox="1">
            <a:spLocks noChangeArrowheads="1"/>
          </p:cNvSpPr>
          <p:nvPr/>
        </p:nvSpPr>
        <p:spPr bwMode="auto">
          <a:xfrm>
            <a:off x="4716463" y="1909763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charset="0"/>
              </a:rPr>
              <a:t>Lite</a:t>
            </a:r>
          </a:p>
        </p:txBody>
      </p:sp>
      <p:sp>
        <p:nvSpPr>
          <p:cNvPr id="18465" name="Text Box 101"/>
          <p:cNvSpPr txBox="1">
            <a:spLocks noChangeArrowheads="1"/>
          </p:cNvSpPr>
          <p:nvPr/>
        </p:nvSpPr>
        <p:spPr bwMode="auto">
          <a:xfrm>
            <a:off x="2997200" y="2709863"/>
            <a:ext cx="202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charset="0"/>
              </a:rPr>
              <a:t>Taverna Player</a:t>
            </a:r>
          </a:p>
        </p:txBody>
      </p:sp>
      <p:pic>
        <p:nvPicPr>
          <p:cNvPr id="18466" name="Picture 9" descr="Logo-BioVeL-vecto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2725" y="196850"/>
            <a:ext cx="7921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59" descr="http://www.webdav.org/images/webdav-logo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811338" y="4214813"/>
            <a:ext cx="1047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75471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87C52F"/>
                </a:solidFill>
              </a:rPr>
              <a:t>3 V’s of Big Data – Volume, Variety, Velocity</a:t>
            </a:r>
            <a:endParaRPr lang="en-GB" b="1" dirty="0">
              <a:solidFill>
                <a:srgbClr val="87C5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Variety</a:t>
            </a:r>
          </a:p>
          <a:p>
            <a:endParaRPr lang="en-GB" dirty="0"/>
          </a:p>
          <a:p>
            <a:pPr lvl="1"/>
            <a:r>
              <a:rPr lang="en-GB" dirty="0" smtClean="0"/>
              <a:t>Finding, retrieving and cleaning data prior to analysis is often a time-consuming task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Data is not always neatly structured the way you want it for your analysis tools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9351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7C52F"/>
                </a:solidFill>
              </a:rPr>
              <a:t>Learning objectives for the course</a:t>
            </a:r>
            <a:endParaRPr lang="en-US" b="1" dirty="0">
              <a:solidFill>
                <a:srgbClr val="87C5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to building </a:t>
            </a:r>
            <a:r>
              <a:rPr lang="en-US" dirty="0"/>
              <a:t>a simple </a:t>
            </a:r>
            <a:r>
              <a:rPr lang="en-US" dirty="0" smtClean="0"/>
              <a:t>workflow</a:t>
            </a:r>
            <a:endParaRPr lang="en-US" dirty="0"/>
          </a:p>
          <a:p>
            <a:r>
              <a:rPr lang="it-IT" dirty="0" smtClean="0"/>
              <a:t>How to import </a:t>
            </a:r>
            <a:r>
              <a:rPr lang="it-IT" dirty="0"/>
              <a:t>/ </a:t>
            </a:r>
            <a:r>
              <a:rPr lang="it-IT" dirty="0" smtClean="0"/>
              <a:t>export </a:t>
            </a:r>
            <a:r>
              <a:rPr lang="it-IT" dirty="0"/>
              <a:t>data from </a:t>
            </a:r>
            <a:r>
              <a:rPr lang="it-IT" dirty="0" smtClean="0"/>
              <a:t>a workflow</a:t>
            </a:r>
            <a:endParaRPr lang="it-IT" dirty="0"/>
          </a:p>
          <a:p>
            <a:r>
              <a:rPr lang="it-IT" dirty="0" smtClean="0"/>
              <a:t>How to use the Taverna </a:t>
            </a:r>
            <a:r>
              <a:rPr lang="it-IT" dirty="0"/>
              <a:t>engine </a:t>
            </a:r>
            <a:r>
              <a:rPr lang="it-IT" dirty="0" smtClean="0"/>
              <a:t>to run your workflows</a:t>
            </a:r>
            <a:endParaRPr lang="it-IT" dirty="0"/>
          </a:p>
          <a:p>
            <a:r>
              <a:rPr lang="it-IT" dirty="0" smtClean="0"/>
              <a:t>An introduction to the BioVeL Portal</a:t>
            </a:r>
            <a:endParaRPr lang="it-IT" dirty="0"/>
          </a:p>
          <a:p>
            <a:r>
              <a:rPr lang="it-IT" dirty="0" smtClean="0"/>
              <a:t>What is a component… and how to create and use one</a:t>
            </a:r>
          </a:p>
          <a:p>
            <a:r>
              <a:rPr lang="it-IT" dirty="0" smtClean="0"/>
              <a:t>Embedding an R script in a workflow</a:t>
            </a:r>
            <a:endParaRPr lang="it-IT" dirty="0"/>
          </a:p>
          <a:p>
            <a:r>
              <a:rPr lang="it-IT" dirty="0" smtClean="0"/>
              <a:t>Discovering and sharing workflows and services via myExperiment and Biodiversity Catalogue</a:t>
            </a:r>
          </a:p>
          <a:p>
            <a:r>
              <a:rPr lang="it-IT" dirty="0" smtClean="0"/>
              <a:t>Introduction to BioVeL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4552"/>
      </p:ext>
    </p:extLst>
  </p:cSld>
  <p:clrMapOvr>
    <a:masterClrMapping/>
  </p:clrMapOvr>
  <p:transition xmlns:p14="http://schemas.microsoft.com/office/powerpoint/2010/main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7C52F"/>
                </a:solidFill>
              </a:rPr>
              <a:t>Your learning objectives</a:t>
            </a:r>
            <a:endParaRPr lang="en-US" b="1" dirty="0">
              <a:solidFill>
                <a:srgbClr val="87C52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will what you’ve learned on the course impact your future research?</a:t>
            </a:r>
          </a:p>
          <a:p>
            <a:r>
              <a:rPr lang="en-US" dirty="0" smtClean="0"/>
              <a:t>What benefits will using workflows have on your day to day activities?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00187"/>
      </p:ext>
    </p:extLst>
  </p:cSld>
  <p:clrMapOvr>
    <a:masterClrMapping/>
  </p:clrMapOvr>
  <p:transition xmlns:p14="http://schemas.microsoft.com/office/powerpoint/2010/main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70" y="1081434"/>
            <a:ext cx="6651536" cy="49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74903"/>
      </p:ext>
    </p:extLst>
  </p:cSld>
  <p:clrMapOvr>
    <a:masterClrMapping/>
  </p:clrMapOvr>
  <p:transition xmlns:p14="http://schemas.microsoft.com/office/powerpoint/2010/main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e-Infrastructure.ai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2531752"/>
            <a:ext cx="1789676" cy="12646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297" y="1491034"/>
            <a:ext cx="1374679" cy="10407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1200" y="1491034"/>
            <a:ext cx="655567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 err="1" smtClean="0">
                <a:latin typeface="Helvetica"/>
                <a:cs typeface="Helvetica"/>
              </a:rPr>
              <a:t>BioVeL</a:t>
            </a:r>
            <a:r>
              <a:rPr lang="en-GB" sz="2100" b="1" dirty="0" smtClean="0">
                <a:latin typeface="Helvetica"/>
                <a:cs typeface="Helvetica"/>
              </a:rPr>
              <a:t> is funded by the </a:t>
            </a:r>
            <a:br>
              <a:rPr lang="en-GB" sz="2100" b="1" dirty="0" smtClean="0">
                <a:latin typeface="Helvetica"/>
                <a:cs typeface="Helvetica"/>
              </a:rPr>
            </a:br>
            <a:r>
              <a:rPr lang="en-GB" sz="2100" b="1" dirty="0" smtClean="0">
                <a:latin typeface="Helvetica"/>
                <a:cs typeface="Helvetica"/>
              </a:rPr>
              <a:t>European Commission </a:t>
            </a:r>
            <a:br>
              <a:rPr lang="en-GB" sz="2100" b="1" dirty="0" smtClean="0">
                <a:latin typeface="Helvetica"/>
                <a:cs typeface="Helvetica"/>
              </a:rPr>
            </a:br>
            <a:r>
              <a:rPr lang="en-GB" sz="2100" b="1" dirty="0" smtClean="0">
                <a:latin typeface="Helvetica"/>
                <a:cs typeface="Helvetica"/>
              </a:rPr>
              <a:t>7th Framework Programme (FP7).</a:t>
            </a:r>
            <a:br>
              <a:rPr lang="en-GB" sz="2100" b="1" dirty="0" smtClean="0">
                <a:latin typeface="Helvetica"/>
                <a:cs typeface="Helvetica"/>
              </a:rPr>
            </a:br>
            <a:r>
              <a:rPr lang="en-GB" sz="2100" dirty="0" smtClean="0">
                <a:latin typeface="Helvetica"/>
                <a:cs typeface="Helvetica"/>
              </a:rPr>
              <a:t>It is part of its </a:t>
            </a:r>
            <a:r>
              <a:rPr lang="en-GB" sz="2100" dirty="0" err="1" smtClean="0">
                <a:latin typeface="Helvetica"/>
                <a:cs typeface="Helvetica"/>
              </a:rPr>
              <a:t>e</a:t>
            </a:r>
            <a:r>
              <a:rPr lang="en-GB" sz="2100" dirty="0" smtClean="0">
                <a:latin typeface="Helvetica"/>
                <a:cs typeface="Helvetica"/>
              </a:rPr>
              <a:t>-Infrastructures activity.</a:t>
            </a:r>
            <a:endParaRPr lang="fr-FR" sz="2100" dirty="0" smtClean="0">
              <a:latin typeface="Helvetica"/>
              <a:cs typeface="Helvetica"/>
            </a:endParaRPr>
          </a:p>
          <a:p>
            <a:pPr>
              <a:buNone/>
            </a:pPr>
            <a:endParaRPr lang="en-GB" sz="2100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fr-FR" sz="1600" dirty="0" err="1" smtClean="0">
                <a:latin typeface="Helvetica"/>
                <a:cs typeface="Helvetica"/>
              </a:rPr>
              <a:t>BioVeL</a:t>
            </a:r>
            <a:r>
              <a:rPr lang="fr-FR" sz="1600" dirty="0" smtClean="0">
                <a:latin typeface="Helvetica"/>
                <a:cs typeface="Helvetica"/>
              </a:rPr>
              <a:t> </a:t>
            </a:r>
            <a:r>
              <a:rPr lang="fr-FR" sz="1600" dirty="0" err="1" smtClean="0">
                <a:latin typeface="Helvetica"/>
                <a:cs typeface="Helvetica"/>
              </a:rPr>
              <a:t>contributes</a:t>
            </a:r>
            <a:r>
              <a:rPr lang="fr-FR" sz="1600" dirty="0" smtClean="0">
                <a:latin typeface="Helvetica"/>
                <a:cs typeface="Helvetica"/>
              </a:rPr>
              <a:t> to </a:t>
            </a:r>
            <a:r>
              <a:rPr lang="fr-FR" sz="1600" dirty="0" err="1" smtClean="0">
                <a:latin typeface="Helvetica"/>
                <a:cs typeface="Helvetica"/>
              </a:rPr>
              <a:t>LifeWatch</a:t>
            </a:r>
            <a:r>
              <a:rPr lang="fr-FR" sz="1600" dirty="0" smtClean="0">
                <a:latin typeface="Helvetica"/>
                <a:cs typeface="Helvetica"/>
              </a:rPr>
              <a:t> and GEO BON.</a:t>
            </a:r>
            <a:r>
              <a:rPr lang="en-GB" sz="1600" dirty="0" smtClean="0">
                <a:latin typeface="Helvetica"/>
                <a:cs typeface="Helvetica"/>
              </a:rPr>
              <a:t> </a:t>
            </a:r>
          </a:p>
          <a:p>
            <a:pPr>
              <a:buNone/>
            </a:pPr>
            <a:endParaRPr lang="en-GB" sz="1600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GB" sz="1600" dirty="0" err="1" smtClean="0">
                <a:latin typeface="Helvetica"/>
                <a:cs typeface="Helvetica"/>
              </a:rPr>
              <a:t>BioVeL</a:t>
            </a:r>
            <a:r>
              <a:rPr lang="en-GB" sz="1600" dirty="0" smtClean="0">
                <a:latin typeface="Helvetica"/>
                <a:cs typeface="Helvetica"/>
              </a:rPr>
              <a:t> products are free to access.</a:t>
            </a:r>
            <a:endParaRPr lang="fr-FR" sz="1600" dirty="0">
              <a:latin typeface="Helvetica"/>
              <a:cs typeface="Helvetica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433421" y="339120"/>
            <a:ext cx="4277158" cy="86409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9FC349"/>
                </a:solidFill>
                <a:latin typeface="Helvetica Neue Black Condensed"/>
                <a:ea typeface="MS PGothic" pitchFamily="34" charset="-128"/>
              </a:rPr>
              <a:t>www.biovel.eu</a:t>
            </a:r>
            <a:endParaRPr lang="en-GB" sz="3600" b="1" dirty="0">
              <a:solidFill>
                <a:srgbClr val="9FC349"/>
              </a:solidFill>
              <a:latin typeface="Helvetica Neue Black Condensed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4050" y="5905500"/>
            <a:ext cx="2114550" cy="885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3"/>
          <p:cNvSpPr txBox="1"/>
          <p:nvPr/>
        </p:nvSpPr>
        <p:spPr>
          <a:xfrm>
            <a:off x="2030489" y="4876800"/>
            <a:ext cx="673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latin typeface="Helvetica"/>
                <a:cs typeface="Helvetica"/>
              </a:rPr>
              <a:t>Under FP7, the </a:t>
            </a:r>
            <a:r>
              <a:rPr lang="fr-FR" sz="1200" dirty="0" err="1" smtClean="0">
                <a:latin typeface="Helvetica"/>
                <a:cs typeface="Helvetica"/>
              </a:rPr>
              <a:t>e-Infrastructures</a:t>
            </a:r>
            <a:r>
              <a:rPr lang="fr-FR" sz="1200" dirty="0" smtClean="0">
                <a:latin typeface="Helvetica"/>
                <a:cs typeface="Helvetica"/>
              </a:rPr>
              <a:t> </a:t>
            </a:r>
            <a:r>
              <a:rPr lang="fr-FR" sz="1200" dirty="0" err="1" smtClean="0">
                <a:latin typeface="Helvetica"/>
                <a:cs typeface="Helvetica"/>
              </a:rPr>
              <a:t>activity</a:t>
            </a:r>
            <a:r>
              <a:rPr lang="fr-FR" sz="1200" dirty="0" smtClean="0">
                <a:latin typeface="Helvetica"/>
                <a:cs typeface="Helvetica"/>
              </a:rPr>
              <a:t> </a:t>
            </a:r>
            <a:r>
              <a:rPr lang="fr-FR" sz="1200" dirty="0" err="1" smtClean="0">
                <a:latin typeface="Helvetica"/>
                <a:cs typeface="Helvetica"/>
              </a:rPr>
              <a:t>is</a:t>
            </a:r>
            <a:r>
              <a:rPr lang="fr-FR" sz="1200" dirty="0" smtClean="0">
                <a:latin typeface="Helvetica"/>
                <a:cs typeface="Helvetica"/>
              </a:rPr>
              <a:t> part of the </a:t>
            </a:r>
            <a:r>
              <a:rPr lang="fr-FR" sz="1200" dirty="0" err="1" smtClean="0">
                <a:latin typeface="Helvetica"/>
                <a:cs typeface="Helvetica"/>
              </a:rPr>
              <a:t>Research</a:t>
            </a:r>
            <a:r>
              <a:rPr lang="fr-FR" sz="1200" dirty="0" smtClean="0">
                <a:latin typeface="Helvetica"/>
                <a:cs typeface="Helvetica"/>
              </a:rPr>
              <a:t> Infrastructures programme, </a:t>
            </a:r>
            <a:r>
              <a:rPr lang="fr-FR" sz="1200" dirty="0" err="1" smtClean="0">
                <a:latin typeface="Helvetica"/>
                <a:cs typeface="Helvetica"/>
              </a:rPr>
              <a:t>funded</a:t>
            </a:r>
            <a:r>
              <a:rPr lang="fr-FR" sz="1200" dirty="0" smtClean="0">
                <a:latin typeface="Helvetica"/>
                <a:cs typeface="Helvetica"/>
              </a:rPr>
              <a:t> </a:t>
            </a:r>
            <a:r>
              <a:rPr lang="fr-FR" sz="1200" dirty="0" err="1" smtClean="0">
                <a:latin typeface="Helvetica"/>
                <a:cs typeface="Helvetica"/>
              </a:rPr>
              <a:t>under</a:t>
            </a:r>
            <a:r>
              <a:rPr lang="fr-FR" sz="1200" dirty="0" smtClean="0">
                <a:latin typeface="Helvetica"/>
                <a:cs typeface="Helvetica"/>
              </a:rPr>
              <a:t> the FP7 '</a:t>
            </a:r>
            <a:r>
              <a:rPr lang="fr-FR" sz="1200" dirty="0" err="1" smtClean="0">
                <a:latin typeface="Helvetica"/>
                <a:cs typeface="Helvetica"/>
              </a:rPr>
              <a:t>Capacities</a:t>
            </a:r>
            <a:r>
              <a:rPr lang="fr-FR" sz="1200" dirty="0" smtClean="0">
                <a:latin typeface="Helvetica"/>
                <a:cs typeface="Helvetica"/>
              </a:rPr>
              <a:t>' </a:t>
            </a:r>
            <a:r>
              <a:rPr lang="fr-FR" sz="1200" dirty="0" err="1" smtClean="0">
                <a:latin typeface="Helvetica"/>
                <a:cs typeface="Helvetica"/>
              </a:rPr>
              <a:t>Specific</a:t>
            </a:r>
            <a:r>
              <a:rPr lang="fr-FR" sz="1200" dirty="0" smtClean="0">
                <a:latin typeface="Helvetica"/>
                <a:cs typeface="Helvetica"/>
              </a:rPr>
              <a:t> Programme. It </a:t>
            </a:r>
            <a:r>
              <a:rPr lang="fr-FR" sz="1200" dirty="0" err="1" smtClean="0">
                <a:latin typeface="Helvetica"/>
                <a:cs typeface="Helvetica"/>
              </a:rPr>
              <a:t>focuses</a:t>
            </a:r>
            <a:r>
              <a:rPr lang="fr-FR" sz="1200" dirty="0" smtClean="0">
                <a:latin typeface="Helvetica"/>
                <a:cs typeface="Helvetica"/>
              </a:rPr>
              <a:t> on the </a:t>
            </a:r>
            <a:r>
              <a:rPr lang="fr-FR" sz="1200" dirty="0" err="1" smtClean="0">
                <a:latin typeface="Helvetica"/>
                <a:cs typeface="Helvetica"/>
              </a:rPr>
              <a:t>further</a:t>
            </a:r>
            <a:r>
              <a:rPr lang="fr-FR" sz="1200" dirty="0" smtClean="0">
                <a:latin typeface="Helvetica"/>
                <a:cs typeface="Helvetica"/>
              </a:rPr>
              <a:t> </a:t>
            </a:r>
            <a:r>
              <a:rPr lang="fr-FR" sz="1200" dirty="0" err="1" smtClean="0">
                <a:latin typeface="Helvetica"/>
                <a:cs typeface="Helvetica"/>
              </a:rPr>
              <a:t>development</a:t>
            </a:r>
            <a:r>
              <a:rPr lang="fr-FR" sz="1200" dirty="0" smtClean="0">
                <a:latin typeface="Helvetica"/>
                <a:cs typeface="Helvetica"/>
              </a:rPr>
              <a:t> and </a:t>
            </a:r>
            <a:r>
              <a:rPr lang="fr-FR" sz="1200" dirty="0" err="1" smtClean="0">
                <a:latin typeface="Helvetica"/>
                <a:cs typeface="Helvetica"/>
              </a:rPr>
              <a:t>evolution</a:t>
            </a:r>
            <a:r>
              <a:rPr lang="fr-FR" sz="1200" dirty="0" smtClean="0">
                <a:latin typeface="Helvetica"/>
                <a:cs typeface="Helvetica"/>
              </a:rPr>
              <a:t> of the </a:t>
            </a:r>
            <a:r>
              <a:rPr lang="fr-FR" sz="1200" dirty="0" err="1" smtClean="0">
                <a:latin typeface="Helvetica"/>
                <a:cs typeface="Helvetica"/>
              </a:rPr>
              <a:t>high-capacity</a:t>
            </a:r>
            <a:r>
              <a:rPr lang="fr-FR" sz="1200" dirty="0" smtClean="0">
                <a:latin typeface="Helvetica"/>
                <a:cs typeface="Helvetica"/>
              </a:rPr>
              <a:t> and </a:t>
            </a:r>
            <a:r>
              <a:rPr lang="fr-FR" sz="1200" dirty="0" err="1" smtClean="0">
                <a:latin typeface="Helvetica"/>
                <a:cs typeface="Helvetica"/>
              </a:rPr>
              <a:t>high-performance</a:t>
            </a:r>
            <a:r>
              <a:rPr lang="fr-FR" sz="1200" dirty="0" smtClean="0">
                <a:latin typeface="Helvetica"/>
                <a:cs typeface="Helvetica"/>
              </a:rPr>
              <a:t> communication network (GÉANT), </a:t>
            </a:r>
            <a:r>
              <a:rPr lang="fr-FR" sz="1200" dirty="0" err="1" smtClean="0">
                <a:latin typeface="Helvetica"/>
                <a:cs typeface="Helvetica"/>
              </a:rPr>
              <a:t>distributed</a:t>
            </a:r>
            <a:r>
              <a:rPr lang="fr-FR" sz="1200" dirty="0" smtClean="0">
                <a:latin typeface="Helvetica"/>
                <a:cs typeface="Helvetica"/>
              </a:rPr>
              <a:t> </a:t>
            </a:r>
            <a:r>
              <a:rPr lang="fr-FR" sz="1200" dirty="0" err="1" smtClean="0">
                <a:latin typeface="Helvetica"/>
                <a:cs typeface="Helvetica"/>
              </a:rPr>
              <a:t>computing</a:t>
            </a:r>
            <a:r>
              <a:rPr lang="fr-FR" sz="1200" dirty="0" smtClean="0">
                <a:latin typeface="Helvetica"/>
                <a:cs typeface="Helvetica"/>
              </a:rPr>
              <a:t> infrastructures (</a:t>
            </a:r>
            <a:r>
              <a:rPr lang="fr-FR" sz="1200" dirty="0" err="1" smtClean="0">
                <a:latin typeface="Helvetica"/>
                <a:cs typeface="Helvetica"/>
              </a:rPr>
              <a:t>grids</a:t>
            </a:r>
            <a:r>
              <a:rPr lang="fr-FR" sz="1200" dirty="0" smtClean="0">
                <a:latin typeface="Helvetica"/>
                <a:cs typeface="Helvetica"/>
              </a:rPr>
              <a:t> and </a:t>
            </a:r>
            <a:r>
              <a:rPr lang="fr-FR" sz="1200" dirty="0" err="1" smtClean="0">
                <a:latin typeface="Helvetica"/>
                <a:cs typeface="Helvetica"/>
              </a:rPr>
              <a:t>clouds</a:t>
            </a:r>
            <a:r>
              <a:rPr lang="fr-FR" sz="1200" dirty="0" smtClean="0">
                <a:latin typeface="Helvetica"/>
                <a:cs typeface="Helvetica"/>
              </a:rPr>
              <a:t>), </a:t>
            </a:r>
            <a:r>
              <a:rPr lang="fr-FR" sz="1200" dirty="0" err="1" smtClean="0">
                <a:latin typeface="Helvetica"/>
                <a:cs typeface="Helvetica"/>
              </a:rPr>
              <a:t>supercomputer</a:t>
            </a:r>
            <a:r>
              <a:rPr lang="fr-FR" sz="1200" dirty="0" smtClean="0">
                <a:latin typeface="Helvetica"/>
                <a:cs typeface="Helvetica"/>
              </a:rPr>
              <a:t> infrastructures, simulation software, </a:t>
            </a:r>
            <a:r>
              <a:rPr lang="fr-FR" sz="1200" dirty="0" err="1" smtClean="0">
                <a:latin typeface="Helvetica"/>
                <a:cs typeface="Helvetica"/>
              </a:rPr>
              <a:t>scientific</a:t>
            </a:r>
            <a:r>
              <a:rPr lang="fr-FR" sz="1200" dirty="0" smtClean="0">
                <a:latin typeface="Helvetica"/>
                <a:cs typeface="Helvetica"/>
              </a:rPr>
              <a:t> data infrastructures, </a:t>
            </a:r>
            <a:r>
              <a:rPr lang="fr-FR" sz="1200" dirty="0" err="1" smtClean="0">
                <a:latin typeface="Helvetica"/>
                <a:cs typeface="Helvetica"/>
              </a:rPr>
              <a:t>e-Science</a:t>
            </a:r>
            <a:r>
              <a:rPr lang="fr-FR" sz="1200" dirty="0" smtClean="0">
                <a:latin typeface="Helvetica"/>
                <a:cs typeface="Helvetica"/>
              </a:rPr>
              <a:t> services as </a:t>
            </a:r>
            <a:r>
              <a:rPr lang="fr-FR" sz="1200" dirty="0" err="1" smtClean="0">
                <a:latin typeface="Helvetica"/>
                <a:cs typeface="Helvetica"/>
              </a:rPr>
              <a:t>well</a:t>
            </a:r>
            <a:r>
              <a:rPr lang="fr-FR" sz="1200" dirty="0" smtClean="0">
                <a:latin typeface="Helvetica"/>
                <a:cs typeface="Helvetica"/>
              </a:rPr>
              <a:t> as on the adoption of </a:t>
            </a:r>
            <a:r>
              <a:rPr lang="fr-FR" sz="1200" dirty="0" err="1" smtClean="0">
                <a:latin typeface="Helvetica"/>
                <a:cs typeface="Helvetica"/>
              </a:rPr>
              <a:t>e-Infrastructures</a:t>
            </a:r>
            <a:r>
              <a:rPr lang="fr-FR" sz="1200" dirty="0" smtClean="0">
                <a:latin typeface="Helvetica"/>
                <a:cs typeface="Helvetica"/>
              </a:rPr>
              <a:t> by user </a:t>
            </a:r>
            <a:r>
              <a:rPr lang="fr-FR" sz="1200" dirty="0" err="1" smtClean="0">
                <a:latin typeface="Helvetica"/>
                <a:cs typeface="Helvetica"/>
              </a:rPr>
              <a:t>communities</a:t>
            </a:r>
            <a:r>
              <a:rPr lang="fr-FR" sz="1200" dirty="0" smtClean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22453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7C52F"/>
                </a:solidFill>
              </a:rPr>
              <a:t>Your learning objectives</a:t>
            </a:r>
            <a:endParaRPr lang="en-US" b="1" dirty="0">
              <a:solidFill>
                <a:srgbClr val="87C52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7233" y="3181433"/>
            <a:ext cx="541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87C52F"/>
                </a:solidFill>
              </a:rPr>
              <a:t>?</a:t>
            </a:r>
            <a:endParaRPr lang="en-US" sz="6000" dirty="0">
              <a:solidFill>
                <a:srgbClr val="87C5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80954"/>
      </p:ext>
    </p:extLst>
  </p:cSld>
  <p:clrMapOvr>
    <a:masterClrMapping/>
  </p:clrMapOvr>
  <p:transition xmlns:p14="http://schemas.microsoft.com/office/powerpoint/2010/main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Virtual e-Laboratory?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445264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Like a physical laboratory</a:t>
            </a:r>
          </a:p>
          <a:p>
            <a:pPr lvl="1"/>
            <a:r>
              <a:rPr lang="en-GB" dirty="0" smtClean="0"/>
              <a:t>A place “inside computers” where you can analyse data and do digital experiments</a:t>
            </a:r>
          </a:p>
          <a:p>
            <a:pPr lvl="1"/>
            <a:r>
              <a:rPr lang="en-GB" dirty="0" smtClean="0"/>
              <a:t>It’s equipped with everything you need</a:t>
            </a:r>
          </a:p>
          <a:p>
            <a:pPr lvl="2"/>
            <a:r>
              <a:rPr lang="en-GB" dirty="0" smtClean="0"/>
              <a:t>Workflows</a:t>
            </a:r>
          </a:p>
          <a:p>
            <a:pPr lvl="2"/>
            <a:r>
              <a:rPr lang="en-GB" dirty="0" smtClean="0"/>
              <a:t>Services</a:t>
            </a:r>
          </a:p>
          <a:p>
            <a:pPr lvl="2"/>
            <a:r>
              <a:rPr lang="en-GB" dirty="0" smtClean="0"/>
              <a:t>Data</a:t>
            </a:r>
          </a:p>
          <a:p>
            <a:pPr lvl="2"/>
            <a:r>
              <a:rPr lang="en-GB" dirty="0" smtClean="0"/>
              <a:t>Hardware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08" y="2360903"/>
            <a:ext cx="36004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an working in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34" y="3884759"/>
            <a:ext cx="16668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8387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11 at 3.19.57 PM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3" y="1494299"/>
            <a:ext cx="8760022" cy="528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0095"/>
            <a:ext cx="8229600" cy="864096"/>
          </a:xfrm>
        </p:spPr>
        <p:txBody>
          <a:bodyPr/>
          <a:lstStyle/>
          <a:p>
            <a:r>
              <a:rPr lang="en-US" sz="4000" dirty="0" smtClean="0"/>
              <a:t>Scientific challenges in Environment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8513" y="6608610"/>
            <a:ext cx="10406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Source: </a:t>
            </a:r>
            <a:r>
              <a:rPr lang="en-GB" sz="1050" dirty="0" err="1" smtClean="0"/>
              <a:t>W.Los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53014783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2" y="2403273"/>
            <a:ext cx="1876782" cy="17600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3" descr="ObstWFTopPar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750" y="2839904"/>
            <a:ext cx="1767941" cy="2037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314" name="Picture 2" descr="http://3.bp.blogspot.com/-8nDIoqoDA-Q/T7O_UoXNAaI/AAAAAAAAFug/_AMXmHZSIE4/s1600/zzzzzzz33-28-HorseshoeCrabs%5B1%5D.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12" y="5043055"/>
            <a:ext cx="2745574" cy="18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4"/>
          <p:cNvSpPr txBox="1"/>
          <p:nvPr/>
        </p:nvSpPr>
        <p:spPr>
          <a:xfrm>
            <a:off x="5971995" y="4852696"/>
            <a:ext cx="331055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Helvetica"/>
                <a:cs typeface="Helvetica"/>
              </a:rPr>
              <a:t>Part of a </a:t>
            </a:r>
            <a:r>
              <a:rPr lang="fr-FR" sz="1400" i="1" dirty="0" err="1" smtClean="0">
                <a:solidFill>
                  <a:schemeClr val="bg1"/>
                </a:solidFill>
                <a:latin typeface="Helvetica"/>
                <a:cs typeface="Helvetica"/>
              </a:rPr>
              <a:t>workflow</a:t>
            </a:r>
            <a:r>
              <a:rPr lang="fr-FR" sz="1400" i="1" dirty="0" smtClean="0">
                <a:solidFill>
                  <a:schemeClr val="bg1"/>
                </a:solidFill>
                <a:latin typeface="Helvetica"/>
                <a:cs typeface="Helvetica"/>
              </a:rPr>
              <a:t> to </a:t>
            </a:r>
            <a:r>
              <a:rPr lang="fr-FR" sz="1400" i="1" dirty="0" err="1" smtClean="0">
                <a:solidFill>
                  <a:schemeClr val="bg1"/>
                </a:solidFill>
                <a:latin typeface="Helvetica"/>
                <a:cs typeface="Helvetica"/>
              </a:rPr>
              <a:t>study</a:t>
            </a:r>
            <a:r>
              <a:rPr lang="fr-FR" sz="1400" i="1" dirty="0" smtClean="0">
                <a:solidFill>
                  <a:schemeClr val="bg1"/>
                </a:solidFill>
                <a:latin typeface="Helvetica"/>
                <a:cs typeface="Helvetica"/>
              </a:rPr>
              <a:t> the </a:t>
            </a:r>
            <a:br>
              <a:rPr lang="fr-FR" sz="1400" i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fr-FR" sz="1400" i="1" dirty="0" err="1" smtClean="0">
                <a:solidFill>
                  <a:schemeClr val="bg1"/>
                </a:solidFill>
                <a:latin typeface="Helvetica"/>
                <a:cs typeface="Helvetica"/>
              </a:rPr>
              <a:t>ecological</a:t>
            </a:r>
            <a:r>
              <a:rPr lang="fr-FR" sz="1400" i="1" dirty="0" smtClean="0">
                <a:solidFill>
                  <a:schemeClr val="bg1"/>
                </a:solidFill>
                <a:latin typeface="Helvetica"/>
                <a:cs typeface="Helvetica"/>
              </a:rPr>
              <a:t> niche of the </a:t>
            </a:r>
            <a:r>
              <a:rPr lang="fr-FR" sz="1400" i="1" dirty="0" err="1" smtClean="0">
                <a:solidFill>
                  <a:schemeClr val="bg1"/>
                </a:solidFill>
                <a:latin typeface="Helvetica"/>
                <a:cs typeface="Helvetica"/>
              </a:rPr>
              <a:t>Horseshoe</a:t>
            </a:r>
            <a:r>
              <a:rPr lang="fr-FR" sz="1400" i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fr-FR" sz="1400" i="1" dirty="0" err="1" smtClean="0">
                <a:solidFill>
                  <a:schemeClr val="bg1"/>
                </a:solidFill>
                <a:latin typeface="Helvetica"/>
                <a:cs typeface="Helvetica"/>
              </a:rPr>
              <a:t>crab</a:t>
            </a:r>
            <a:r>
              <a:rPr lang="fr-FR" sz="1400" i="1" dirty="0" smtClean="0">
                <a:solidFill>
                  <a:schemeClr val="bg1"/>
                </a:solidFill>
                <a:latin typeface="Helvetica"/>
                <a:cs typeface="Helvetica"/>
              </a:rPr>
              <a:t> (</a:t>
            </a:r>
            <a:r>
              <a:rPr lang="fr-FR" sz="1400" i="1" dirty="0" err="1">
                <a:solidFill>
                  <a:schemeClr val="bg1"/>
                </a:solidFill>
                <a:latin typeface="Helvetica"/>
                <a:cs typeface="Helvetica"/>
              </a:rPr>
              <a:t>Limulus</a:t>
            </a:r>
            <a:r>
              <a:rPr lang="fr-FR" sz="1400" i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fr-FR" sz="1400" i="1" dirty="0" err="1" smtClean="0">
                <a:solidFill>
                  <a:schemeClr val="bg1"/>
                </a:solidFill>
                <a:latin typeface="Helvetica"/>
                <a:cs typeface="Helvetica"/>
              </a:rPr>
              <a:t>polyphemus</a:t>
            </a:r>
            <a:r>
              <a:rPr lang="fr-FR" sz="1400" i="1" dirty="0" smtClean="0">
                <a:solidFill>
                  <a:schemeClr val="bg1"/>
                </a:solidFill>
                <a:latin typeface="Helvetica"/>
                <a:cs typeface="Helvetica"/>
              </a:rPr>
              <a:t>)</a:t>
            </a:r>
            <a:endParaRPr lang="fr-FR" sz="1400" i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16355"/>
            <a:ext cx="8229600" cy="864096"/>
          </a:xfrm>
        </p:spPr>
        <p:txBody>
          <a:bodyPr>
            <a:noAutofit/>
          </a:bodyPr>
          <a:lstStyle/>
          <a:p>
            <a:r>
              <a:rPr lang="en-GB" dirty="0"/>
              <a:t>Workflows, pipelines and other applications </a:t>
            </a:r>
            <a:br>
              <a:rPr lang="en-GB" dirty="0"/>
            </a:br>
            <a:r>
              <a:rPr lang="en-GB" dirty="0"/>
              <a:t>are built from “services”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1" y="2215405"/>
            <a:ext cx="5399842" cy="464259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Workflows allow </a:t>
            </a:r>
            <a:r>
              <a:rPr lang="en-GB" dirty="0" smtClean="0"/>
              <a:t>scientists to </a:t>
            </a:r>
            <a:r>
              <a:rPr lang="en-GB" dirty="0"/>
              <a:t>run studies and experiments to process vast amounts of data, repeatedly</a:t>
            </a:r>
          </a:p>
          <a:p>
            <a:pPr lvl="1"/>
            <a:r>
              <a:rPr lang="en-GB" dirty="0"/>
              <a:t>Select and apply successive “services” (data analysis and processing steps)</a:t>
            </a:r>
          </a:p>
          <a:p>
            <a:pPr lvl="1"/>
            <a:r>
              <a:rPr lang="en-GB" dirty="0"/>
              <a:t>Import data from own research and/or from existing public sources</a:t>
            </a:r>
          </a:p>
          <a:p>
            <a:pPr lvl="1"/>
            <a:r>
              <a:rPr lang="en-GB" dirty="0"/>
              <a:t>Choose input parameters</a:t>
            </a:r>
          </a:p>
          <a:p>
            <a:r>
              <a:rPr lang="en-GB" dirty="0" smtClean="0"/>
              <a:t>Access </a:t>
            </a:r>
            <a:r>
              <a:rPr lang="en-GB" dirty="0"/>
              <a:t>a library of </a:t>
            </a:r>
            <a:r>
              <a:rPr lang="en-GB" dirty="0" smtClean="0"/>
              <a:t>workflows</a:t>
            </a:r>
          </a:p>
          <a:p>
            <a:pPr lvl="1"/>
            <a:r>
              <a:rPr lang="en-GB" dirty="0" smtClean="0"/>
              <a:t>Re-using </a:t>
            </a:r>
            <a:r>
              <a:rPr lang="en-GB" dirty="0"/>
              <a:t>existing </a:t>
            </a:r>
            <a:r>
              <a:rPr lang="en-GB" dirty="0" smtClean="0"/>
              <a:t>workflows improves efficiency by reducing research </a:t>
            </a:r>
            <a:r>
              <a:rPr lang="en-GB" dirty="0"/>
              <a:t>time and </a:t>
            </a:r>
            <a:r>
              <a:rPr lang="en-GB" dirty="0" smtClean="0"/>
              <a:t>overhead expenses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317791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Biodiversity occurs on different levels of biological organisation and at different spatial and time scales</a:t>
            </a:r>
            <a:endParaRPr lang="en-GB" dirty="0"/>
          </a:p>
        </p:txBody>
      </p:sp>
      <p:pic>
        <p:nvPicPr>
          <p:cNvPr id="4" name="Picture 21" descr="slide2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85" y="2471752"/>
            <a:ext cx="4898080" cy="376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443" y="5547488"/>
            <a:ext cx="47943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000" dirty="0" smtClean="0">
                <a:latin typeface="+mn-lt"/>
                <a:ea typeface="ＭＳ Ｐゴシック" pitchFamily="80" charset="-128"/>
              </a:rPr>
              <a:t>Varying spatial scale</a:t>
            </a:r>
          </a:p>
          <a:p>
            <a:pPr eaLnBrk="0" hangingPunct="0"/>
            <a:r>
              <a:rPr lang="en-US" altLang="en-US" sz="2000" dirty="0">
                <a:latin typeface="+mn-lt"/>
                <a:ea typeface="ＭＳ Ｐゴシック" pitchFamily="80" charset="-128"/>
              </a:rPr>
              <a:t> </a:t>
            </a:r>
            <a:r>
              <a:rPr lang="en-US" altLang="en-US" sz="2000" dirty="0" smtClean="0">
                <a:latin typeface="+mn-lt"/>
                <a:ea typeface="ＭＳ Ｐゴシック" pitchFamily="80" charset="-128"/>
              </a:rPr>
              <a:t>- from a single tree stump, forest stand, etc.</a:t>
            </a:r>
          </a:p>
          <a:p>
            <a:pPr eaLnBrk="0" hangingPunct="0"/>
            <a:r>
              <a:rPr lang="en-US" altLang="en-US" sz="2000" dirty="0">
                <a:latin typeface="+mn-lt"/>
                <a:ea typeface="ＭＳ Ｐゴシック" pitchFamily="80" charset="-128"/>
              </a:rPr>
              <a:t> </a:t>
            </a:r>
            <a:r>
              <a:rPr lang="en-US" altLang="en-US" sz="2000" dirty="0" smtClean="0">
                <a:latin typeface="+mn-lt"/>
                <a:ea typeface="ＭＳ Ｐゴシック" pitchFamily="80" charset="-128"/>
              </a:rPr>
              <a:t>- to an entire landscape, country, or region</a:t>
            </a:r>
            <a:endParaRPr lang="en-US" altLang="en-US" sz="2000" dirty="0">
              <a:latin typeface="+mn-lt"/>
              <a:ea typeface="ＭＳ Ｐゴシック" pitchFamily="80" charset="-128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34188" y="2305498"/>
            <a:ext cx="1958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92D050"/>
                </a:solidFill>
                <a:latin typeface="+mn-lt"/>
                <a:ea typeface="ＭＳ Ｐゴシック" pitchFamily="80" charset="-128"/>
              </a:rPr>
              <a:t>Ecosystems</a:t>
            </a:r>
            <a:endParaRPr lang="en-US" altLang="en-US" sz="2800" b="1" dirty="0">
              <a:solidFill>
                <a:srgbClr val="92D050"/>
              </a:solidFill>
              <a:latin typeface="+mn-lt"/>
              <a:ea typeface="ＭＳ Ｐゴシック" pitchFamily="80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96763" y="3233763"/>
            <a:ext cx="976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1" dirty="0">
                <a:solidFill>
                  <a:srgbClr val="92D050"/>
                </a:solidFill>
                <a:latin typeface="+mn-lt"/>
                <a:ea typeface="ＭＳ Ｐゴシック" pitchFamily="80" charset="-128"/>
              </a:rPr>
              <a:t>Species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51765" y="5131838"/>
            <a:ext cx="1143000" cy="96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2000" b="1" dirty="0" smtClean="0">
                <a:solidFill>
                  <a:srgbClr val="92D050"/>
                </a:solidFill>
                <a:latin typeface="+mn-lt"/>
                <a:ea typeface="ＭＳ Ｐゴシック" pitchFamily="80" charset="-128"/>
              </a:rPr>
              <a:t>DNA, proteins and genes</a:t>
            </a:r>
            <a:endParaRPr lang="en-US" altLang="en-US" sz="2400" dirty="0">
              <a:ea typeface="ＭＳ Ｐゴシック" pitchFamily="80" charset="-128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820938" y="2395558"/>
            <a:ext cx="20494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2000" dirty="0" smtClean="0">
                <a:latin typeface="+mn-lt"/>
                <a:ea typeface="ＭＳ Ｐゴシック" pitchFamily="80" charset="-128"/>
              </a:rPr>
              <a:t>Across time and</a:t>
            </a:r>
          </a:p>
          <a:p>
            <a:pPr eaLnBrk="0" hangingPunct="0"/>
            <a:r>
              <a:rPr lang="en-US" altLang="en-US" sz="2000" dirty="0" smtClean="0">
                <a:latin typeface="+mn-lt"/>
                <a:ea typeface="ＭＳ Ｐゴシック" pitchFamily="80" charset="-128"/>
              </a:rPr>
              <a:t>evolution</a:t>
            </a:r>
          </a:p>
          <a:p>
            <a:pPr eaLnBrk="0" hangingPunct="0"/>
            <a:r>
              <a:rPr lang="en-US" altLang="en-US" sz="2000" dirty="0">
                <a:latin typeface="+mn-lt"/>
                <a:ea typeface="ＭＳ Ｐゴシック" pitchFamily="80" charset="-128"/>
              </a:rPr>
              <a:t> </a:t>
            </a:r>
            <a:r>
              <a:rPr lang="en-US" altLang="en-US" sz="2000" dirty="0" smtClean="0">
                <a:latin typeface="+mn-lt"/>
                <a:ea typeface="ＭＳ Ｐゴシック" pitchFamily="80" charset="-128"/>
              </a:rPr>
              <a:t>- some processes</a:t>
            </a:r>
            <a:br>
              <a:rPr lang="en-US" altLang="en-US" sz="2000" dirty="0" smtClean="0">
                <a:latin typeface="+mn-lt"/>
                <a:ea typeface="ＭＳ Ｐゴシック" pitchFamily="80" charset="-128"/>
              </a:rPr>
            </a:br>
            <a:r>
              <a:rPr lang="en-US" altLang="en-US" sz="2000" dirty="0" smtClean="0">
                <a:latin typeface="+mn-lt"/>
                <a:ea typeface="ＭＳ Ｐゴシック" pitchFamily="80" charset="-128"/>
              </a:rPr>
              <a:t>   act very fast</a:t>
            </a:r>
            <a:br>
              <a:rPr lang="en-US" altLang="en-US" sz="2000" dirty="0" smtClean="0">
                <a:latin typeface="+mn-lt"/>
                <a:ea typeface="ＭＳ Ｐゴシック" pitchFamily="80" charset="-128"/>
              </a:rPr>
            </a:br>
            <a:r>
              <a:rPr lang="en-US" altLang="en-US" sz="2000" dirty="0" smtClean="0">
                <a:latin typeface="+mn-lt"/>
                <a:ea typeface="ＭＳ Ｐゴシック" pitchFamily="80" charset="-128"/>
              </a:rPr>
              <a:t> - others take </a:t>
            </a:r>
            <a:br>
              <a:rPr lang="en-US" altLang="en-US" sz="2000" dirty="0" smtClean="0">
                <a:latin typeface="+mn-lt"/>
                <a:ea typeface="ＭＳ Ｐゴシック" pitchFamily="80" charset="-128"/>
              </a:rPr>
            </a:br>
            <a:r>
              <a:rPr lang="en-US" altLang="en-US" sz="2000" dirty="0" smtClean="0">
                <a:latin typeface="+mn-lt"/>
                <a:ea typeface="ＭＳ Ｐゴシック" pitchFamily="80" charset="-128"/>
              </a:rPr>
              <a:t>   millions of years</a:t>
            </a:r>
            <a:endParaRPr lang="en-US" altLang="en-US" sz="3200" dirty="0">
              <a:latin typeface="+mn-lt"/>
              <a:ea typeface="ＭＳ Ｐゴシック" pitchFamily="80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13" y="6608610"/>
            <a:ext cx="10406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Source: </a:t>
            </a:r>
            <a:r>
              <a:rPr lang="en-GB" sz="1050" dirty="0" err="1" smtClean="0"/>
              <a:t>W.Los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92027583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" y="2189136"/>
            <a:ext cx="2337651" cy="16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Workflows driven </a:t>
            </a:r>
            <a:r>
              <a:rPr lang="en-GB" dirty="0"/>
              <a:t>by science and policy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255" y="2215405"/>
            <a:ext cx="6691744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emissions continuously increasing</a:t>
            </a:r>
          </a:p>
          <a:p>
            <a:pPr lvl="1"/>
            <a:r>
              <a:rPr lang="en-GB" dirty="0"/>
              <a:t>10 </a:t>
            </a:r>
            <a:r>
              <a:rPr lang="en-GB" dirty="0" err="1"/>
              <a:t>GtC</a:t>
            </a:r>
            <a:r>
              <a:rPr lang="en-GB" dirty="0"/>
              <a:t> in 2010; Sequestration is </a:t>
            </a:r>
            <a:r>
              <a:rPr lang="en-GB" dirty="0" smtClean="0"/>
              <a:t>the sustainable </a:t>
            </a:r>
            <a:r>
              <a:rPr lang="en-GB" dirty="0"/>
              <a:t>process to </a:t>
            </a:r>
            <a:r>
              <a:rPr lang="en-GB" dirty="0" smtClean="0"/>
              <a:t>mitigate the effects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Over the past 50 years, humans have changed </a:t>
            </a:r>
            <a:r>
              <a:rPr lang="en-GB" dirty="0" smtClean="0"/>
              <a:t>ecosystems</a:t>
            </a:r>
            <a:endParaRPr lang="en-GB" dirty="0"/>
          </a:p>
          <a:p>
            <a:pPr lvl="1"/>
            <a:r>
              <a:rPr lang="en-GB" dirty="0" smtClean="0"/>
              <a:t>resulting </a:t>
            </a:r>
            <a:r>
              <a:rPr lang="en-GB" dirty="0"/>
              <a:t>in a substantial and largely irreversible loss of biodiversity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Invasions </a:t>
            </a:r>
            <a:r>
              <a:rPr lang="en-GB" dirty="0"/>
              <a:t>of alien species</a:t>
            </a:r>
          </a:p>
          <a:p>
            <a:pPr lvl="1"/>
            <a:r>
              <a:rPr lang="en-GB" dirty="0"/>
              <a:t>A leading cause of biodiversity loss and related economic damages. They degrade ecosystem services, generate human health problems and impact outdoor recreation.</a:t>
            </a:r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06583" y="4807527"/>
            <a:ext cx="1679138" cy="2113137"/>
            <a:chOff x="706583" y="4807527"/>
            <a:chExt cx="1679138" cy="2113137"/>
          </a:xfrm>
        </p:grpSpPr>
        <p:grpSp>
          <p:nvGrpSpPr>
            <p:cNvPr id="5" name="Group 4"/>
            <p:cNvGrpSpPr/>
            <p:nvPr/>
          </p:nvGrpSpPr>
          <p:grpSpPr>
            <a:xfrm>
              <a:off x="706583" y="4807527"/>
              <a:ext cx="1679138" cy="2050473"/>
              <a:chOff x="946437" y="5140738"/>
              <a:chExt cx="1439283" cy="171726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5963" y="5140738"/>
                <a:ext cx="1429757" cy="171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46437" y="5152515"/>
                <a:ext cx="1429757" cy="738664"/>
              </a:xfrm>
              <a:prstGeom prst="rect">
                <a:avLst/>
              </a:prstGeom>
              <a:solidFill>
                <a:srgbClr val="E1E1E1">
                  <a:alpha val="50196"/>
                </a:srgbClr>
              </a:solidFill>
            </p:spPr>
            <p:txBody>
              <a:bodyPr wrap="square" lIns="36000" tIns="0" rIns="36000" bIns="0" rtlCol="0">
                <a:spAutoFit/>
              </a:bodyPr>
              <a:lstStyle/>
              <a:p>
                <a:r>
                  <a:rPr lang="en-GB" sz="1400" dirty="0" smtClean="0"/>
                  <a:t>“transportation with</a:t>
                </a:r>
                <a:br>
                  <a:rPr lang="en-GB" sz="1400" dirty="0" smtClean="0"/>
                </a:br>
                <a:r>
                  <a:rPr lang="en-GB" sz="1400" dirty="0" smtClean="0"/>
                  <a:t>  </a:t>
                </a:r>
                <a:r>
                  <a:rPr lang="en-GB" sz="1400" dirty="0"/>
                  <a:t>ships is a high risk to </a:t>
                </a:r>
                <a:r>
                  <a:rPr lang="en-GB" sz="1400" dirty="0" smtClean="0"/>
                  <a:t/>
                </a:r>
                <a:br>
                  <a:rPr lang="en-GB" sz="1400" dirty="0" smtClean="0"/>
                </a:br>
                <a:r>
                  <a:rPr lang="en-GB" sz="1400" dirty="0" smtClean="0"/>
                  <a:t>  spread </a:t>
                </a:r>
                <a:r>
                  <a:rPr lang="en-GB" sz="1400" dirty="0"/>
                  <a:t>the species</a:t>
                </a:r>
              </a:p>
              <a:p>
                <a:r>
                  <a:rPr lang="en-GB" sz="1400" dirty="0"/>
                  <a:t> </a:t>
                </a:r>
                <a:r>
                  <a:rPr lang="en-GB" sz="1400" dirty="0" smtClean="0"/>
                  <a:t> to </a:t>
                </a:r>
                <a:r>
                  <a:rPr lang="en-GB" sz="1400" dirty="0"/>
                  <a:t>these </a:t>
                </a:r>
                <a:r>
                  <a:rPr lang="en-GB" sz="1400" dirty="0" smtClean="0"/>
                  <a:t>spots”</a:t>
                </a:r>
                <a:endParaRPr lang="en-GB" sz="1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28654" y="6643665"/>
              <a:ext cx="1260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Stelzer</a:t>
              </a:r>
              <a:r>
                <a:rPr lang="en-GB" sz="1200" dirty="0" smtClean="0"/>
                <a:t> et al 2013</a:t>
              </a:r>
              <a:endParaRPr lang="en-GB" sz="12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0" y="3266195"/>
            <a:ext cx="1453409" cy="10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80999" y="3795692"/>
            <a:ext cx="7713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Source: NOAA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9725222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r="14531"/>
          <a:stretch>
            <a:fillRect/>
          </a:stretch>
        </p:blipFill>
        <p:spPr bwMode="auto">
          <a:xfrm>
            <a:off x="4586878" y="1603375"/>
            <a:ext cx="401955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1176" r="14958"/>
          <a:stretch>
            <a:fillRect/>
          </a:stretch>
        </p:blipFill>
        <p:spPr bwMode="auto">
          <a:xfrm>
            <a:off x="5122863" y="3398838"/>
            <a:ext cx="40211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704165" y="2092017"/>
            <a:ext cx="2860330" cy="42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n-GB" sz="2800" dirty="0" smtClean="0"/>
              <a:t>Public groups</a:t>
            </a:r>
          </a:p>
          <a:p>
            <a:pPr lvl="1" eaLnBrk="1" hangingPunct="1"/>
            <a:r>
              <a:rPr lang="en-GB" sz="2400" dirty="0" smtClean="0"/>
              <a:t>Publishing workflows and results</a:t>
            </a:r>
          </a:p>
          <a:p>
            <a:pPr marL="0" indent="0" eaLnBrk="1" hangingPunct="1">
              <a:buNone/>
            </a:pPr>
            <a:r>
              <a:rPr lang="en-GB" sz="2800" dirty="0" smtClean="0"/>
              <a:t>Private groups</a:t>
            </a:r>
          </a:p>
          <a:p>
            <a:pPr lvl="1" eaLnBrk="1" hangingPunct="1"/>
            <a:r>
              <a:rPr lang="en-GB" sz="2400" dirty="0" smtClean="0"/>
              <a:t>Local materials</a:t>
            </a:r>
          </a:p>
          <a:p>
            <a:pPr lvl="1" eaLnBrk="1" hangingPunct="1"/>
            <a:r>
              <a:rPr lang="en-GB" sz="2400" dirty="0" smtClean="0"/>
              <a:t>Intra-project work and collaborations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1731962" y="1610571"/>
            <a:ext cx="28463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dirty="0">
                <a:ea typeface="MS PGothic" pitchFamily="34" charset="-128"/>
              </a:rPr>
              <a:t>8700 members, 318 groups, 2625 workflows, 674 files, 276 packs 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004816" y="108314"/>
            <a:ext cx="6639636" cy="1000049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pitchFamily="-123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pitchFamily="-123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pitchFamily="-123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pitchFamily="-123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200" b="1" dirty="0">
                <a:solidFill>
                  <a:srgbClr val="92D050"/>
                </a:solidFill>
                <a:latin typeface="Calibri" pitchFamily="34" charset="0"/>
              </a:rPr>
              <a:t>Workflows </a:t>
            </a:r>
            <a:r>
              <a:rPr lang="en-GB" sz="3200" b="1" dirty="0" smtClean="0">
                <a:solidFill>
                  <a:srgbClr val="92D050"/>
                </a:solidFill>
                <a:latin typeface="Calibri" pitchFamily="34" charset="0"/>
              </a:rPr>
              <a:t>must be </a:t>
            </a:r>
            <a:r>
              <a:rPr lang="en-GB" sz="3200" b="1" dirty="0">
                <a:solidFill>
                  <a:srgbClr val="92D050"/>
                </a:solidFill>
                <a:latin typeface="Calibri" pitchFamily="34" charset="0"/>
              </a:rPr>
              <a:t>shareable and discoverable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6546" y="673721"/>
            <a:ext cx="3120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00CC"/>
                </a:solidFill>
              </a:rPr>
              <a:t>www.myexperiment.org</a:t>
            </a:r>
            <a:endParaRPr lang="en-GB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8082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864096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dirty="0" smtClean="0">
                <a:solidFill>
                  <a:srgbClr val="9FC349"/>
                </a:solidFill>
                <a:ea typeface="MS PGothic" pitchFamily="34" charset="-128"/>
              </a:rPr>
              <a:t>Secure</a:t>
            </a:r>
            <a:r>
              <a:rPr lang="en-GB" sz="3600" dirty="0">
                <a:solidFill>
                  <a:srgbClr val="9FC349"/>
                </a:solidFill>
                <a:ea typeface="MS PGothic" pitchFamily="34" charset="-128"/>
              </a:rPr>
              <a:t>, scalable</a:t>
            </a:r>
            <a:r>
              <a:rPr lang="en-GB" sz="3600" dirty="0" smtClean="0">
                <a:solidFill>
                  <a:srgbClr val="9FC349"/>
                </a:solidFill>
                <a:ea typeface="MS PGothic" pitchFamily="34" charset="-128"/>
              </a:rPr>
              <a:t>, </a:t>
            </a:r>
            <a:r>
              <a:rPr lang="en-GB" sz="3600" dirty="0">
                <a:solidFill>
                  <a:srgbClr val="9FC349"/>
                </a:solidFill>
                <a:ea typeface="MS PGothic" pitchFamily="34" charset="-128"/>
              </a:rPr>
              <a:t>reliable, and </a:t>
            </a:r>
            <a:r>
              <a:rPr lang="en-GB" sz="3600" dirty="0" smtClean="0">
                <a:solidFill>
                  <a:srgbClr val="9FC349"/>
                </a:solidFill>
                <a:ea typeface="MS PGothic" pitchFamily="34" charset="-128"/>
              </a:rPr>
              <a:t>well-documented</a:t>
            </a:r>
            <a:br>
              <a:rPr lang="en-GB" sz="3600" dirty="0" smtClean="0">
                <a:solidFill>
                  <a:srgbClr val="9FC349"/>
                </a:solidFill>
                <a:ea typeface="MS PGothic" pitchFamily="34" charset="-128"/>
              </a:rPr>
            </a:br>
            <a:r>
              <a:rPr lang="en-GB" sz="3600" dirty="0" smtClean="0">
                <a:solidFill>
                  <a:srgbClr val="9FC349"/>
                </a:solidFill>
                <a:ea typeface="MS PGothic" pitchFamily="34" charset="-128"/>
              </a:rPr>
              <a:t>in a geographically distributed network of services</a:t>
            </a:r>
            <a:endParaRPr lang="en-US" sz="3600" kern="1200" baseline="0" dirty="0">
              <a:solidFill>
                <a:srgbClr val="9FC349"/>
              </a:solidFill>
              <a:effectLst/>
              <a:ea typeface="MS PGothic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2301240"/>
            <a:ext cx="6217920" cy="46634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7160" y="3705233"/>
            <a:ext cx="2667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7160" y="5404485"/>
            <a:ext cx="2667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49" y="2655332"/>
            <a:ext cx="2470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Users’ workflows and </a:t>
            </a:r>
          </a:p>
          <a:p>
            <a:r>
              <a:rPr lang="en-GB" sz="2000" dirty="0" smtClean="0"/>
              <a:t>applications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249" y="3771789"/>
            <a:ext cx="33480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Sustained Service and </a:t>
            </a:r>
            <a:br>
              <a:rPr lang="en-GB" sz="2000" dirty="0" smtClean="0"/>
            </a:br>
            <a:r>
              <a:rPr lang="en-GB" sz="2000" dirty="0" smtClean="0"/>
              <a:t>Data Providers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GBIF, </a:t>
            </a:r>
            <a:r>
              <a:rPr lang="en-GB" sz="2000" b="1" dirty="0" err="1" smtClean="0">
                <a:solidFill>
                  <a:schemeClr val="tx2"/>
                </a:solidFill>
              </a:rPr>
              <a:t>CoL</a:t>
            </a:r>
            <a:r>
              <a:rPr lang="en-GB" sz="2000" b="1" dirty="0" smtClean="0">
                <a:solidFill>
                  <a:schemeClr val="tx2"/>
                </a:solidFill>
              </a:rPr>
              <a:t>, ITIS, OBIS, </a:t>
            </a:r>
            <a:r>
              <a:rPr lang="en-GB" sz="2000" b="1" dirty="0" err="1" smtClean="0">
                <a:solidFill>
                  <a:schemeClr val="tx2"/>
                </a:solidFill>
              </a:rPr>
              <a:t>WoRMS</a:t>
            </a:r>
            <a:r>
              <a:rPr lang="en-GB" sz="2000" b="1" dirty="0" smtClean="0">
                <a:solidFill>
                  <a:schemeClr val="tx2"/>
                </a:solidFill>
              </a:rPr>
              <a:t>,</a:t>
            </a:r>
            <a:br>
              <a:rPr lang="en-GB" sz="2000" b="1" dirty="0" smtClean="0">
                <a:solidFill>
                  <a:schemeClr val="tx2"/>
                </a:solidFill>
              </a:rPr>
            </a:br>
            <a:r>
              <a:rPr lang="en-GB" sz="2000" b="1" dirty="0" smtClean="0">
                <a:solidFill>
                  <a:schemeClr val="tx2"/>
                </a:solidFill>
              </a:rPr>
              <a:t>EBI,  BGBM, CRIA, </a:t>
            </a:r>
            <a:r>
              <a:rPr lang="en-GB" sz="2000" b="1" dirty="0" err="1" smtClean="0">
                <a:solidFill>
                  <a:schemeClr val="tx2"/>
                </a:solidFill>
              </a:rPr>
              <a:t>EoL</a:t>
            </a:r>
            <a:r>
              <a:rPr lang="en-GB" sz="2000" b="1" dirty="0" smtClean="0">
                <a:solidFill>
                  <a:schemeClr val="tx2"/>
                </a:solidFill>
              </a:rPr>
              <a:t>, BHL, </a:t>
            </a:r>
            <a:br>
              <a:rPr lang="en-GB" sz="2000" b="1" dirty="0" smtClean="0">
                <a:solidFill>
                  <a:schemeClr val="tx2"/>
                </a:solidFill>
              </a:rPr>
            </a:br>
            <a:r>
              <a:rPr lang="en-GB" sz="2000" b="1" dirty="0" smtClean="0">
                <a:solidFill>
                  <a:schemeClr val="tx2"/>
                </a:solidFill>
              </a:rPr>
              <a:t>ALA, etc. + many </a:t>
            </a:r>
            <a:r>
              <a:rPr lang="en-GB" sz="2000" b="1" dirty="0" err="1" smtClean="0">
                <a:solidFill>
                  <a:schemeClr val="tx2"/>
                </a:solidFill>
              </a:rPr>
              <a:t>many</a:t>
            </a:r>
            <a:r>
              <a:rPr lang="en-GB" sz="2000" b="1" dirty="0" smtClean="0">
                <a:solidFill>
                  <a:schemeClr val="tx2"/>
                </a:solidFill>
              </a:rPr>
              <a:t> more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49" y="5481030"/>
            <a:ext cx="2847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Recognised and stable </a:t>
            </a:r>
            <a:br>
              <a:rPr lang="en-GB" sz="2000" dirty="0" smtClean="0"/>
            </a:br>
            <a:r>
              <a:rPr lang="en-GB" sz="2000" dirty="0" smtClean="0"/>
              <a:t>Resource Providers</a:t>
            </a:r>
          </a:p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National, EGI.eu, PRACE, </a:t>
            </a:r>
            <a:b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commercial, etc.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3116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ioVeLPPT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ioVeLPPTTemplat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ioVeLPPT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ioVeLPPTTemplat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14449</TotalTime>
  <Words>728</Words>
  <Application>Microsoft Macintosh PowerPoint</Application>
  <PresentationFormat>On-screen Show (4:3)</PresentationFormat>
  <Paragraphs>166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1_BioVeLPPTTemplate</vt:lpstr>
      <vt:lpstr>2_BioVeLPPTTemplate</vt:lpstr>
      <vt:lpstr>12_Office Theme</vt:lpstr>
      <vt:lpstr>  </vt:lpstr>
      <vt:lpstr>Your learning objectives</vt:lpstr>
      <vt:lpstr>What is a Virtual e-Laboratory?</vt:lpstr>
      <vt:lpstr>Scientific challenges in Environment</vt:lpstr>
      <vt:lpstr>Workflows, pipelines and other applications  are built from “services”</vt:lpstr>
      <vt:lpstr>Biodiversity occurs on different levels of biological organisation and at different spatial and time scales</vt:lpstr>
      <vt:lpstr>Workflows driven by science and policy needs</vt:lpstr>
      <vt:lpstr>PowerPoint Presentation</vt:lpstr>
      <vt:lpstr>Secure, scalable, reliable, and well-documented in a geographically distributed network of services</vt:lpstr>
      <vt:lpstr>Services must be discoverable</vt:lpstr>
      <vt:lpstr>Workflow maturity process</vt:lpstr>
      <vt:lpstr>Users need to be able to build and use workflows</vt:lpstr>
      <vt:lpstr>PowerPoint Presentation</vt:lpstr>
      <vt:lpstr>3 V’s of Big Data – Volume, Variety, Velocity</vt:lpstr>
      <vt:lpstr>Learning objectives for the course</vt:lpstr>
      <vt:lpstr>Your learning objectives</vt:lpstr>
      <vt:lpstr>PowerPoint Presentation</vt:lpstr>
      <vt:lpstr>www.biovel.eu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Hardisty</dc:creator>
  <cp:lastModifiedBy>Norman Morrison</cp:lastModifiedBy>
  <cp:revision>393</cp:revision>
  <cp:lastPrinted>2013-12-05T08:52:38Z</cp:lastPrinted>
  <dcterms:created xsi:type="dcterms:W3CDTF">2012-10-30T09:34:28Z</dcterms:created>
  <dcterms:modified xsi:type="dcterms:W3CDTF">2014-02-11T15:49:49Z</dcterms:modified>
</cp:coreProperties>
</file>