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728" r:id="rId3"/>
    <p:sldId id="802" r:id="rId4"/>
    <p:sldId id="803" r:id="rId5"/>
    <p:sldId id="804" r:id="rId6"/>
    <p:sldId id="805" r:id="rId7"/>
    <p:sldId id="806" r:id="rId8"/>
    <p:sldId id="807" r:id="rId9"/>
    <p:sldId id="825" r:id="rId10"/>
  </p:sldIdLst>
  <p:sldSz cx="9144000" cy="6858000" type="screen4x3"/>
  <p:notesSz cx="6797675" cy="9874250"/>
  <p:embeddedFontLst>
    <p:embeddedFont>
      <p:font typeface="ＭＳ Ｐゴシック" panose="020B0600070205080204" pitchFamily="3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05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84" y="1"/>
            <a:ext cx="2947829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194"/>
            <a:ext cx="2945505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84" y="9379194"/>
            <a:ext cx="2947829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25924FAC-AB1B-4AB1-A2D2-193DFB2702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04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5505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684" y="1"/>
            <a:ext cx="2947829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0792596C-9071-45C3-8DD3-34D17665BC6A}" type="datetime1">
              <a:rPr lang="en-US" altLang="en-US"/>
              <a:pPr>
                <a:defRPr/>
              </a:pPr>
              <a:t>1/21/2015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001" y="4690719"/>
            <a:ext cx="5437675" cy="444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9194"/>
            <a:ext cx="2945505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684" y="9379194"/>
            <a:ext cx="2947829" cy="4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335AB245-1FE7-440A-A69C-A12B474DC8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3425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6FD7CB-9982-40A4-AB6D-572C5E162EE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0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F8E05C-7D72-45FD-9254-BE786B3717D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3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8684" y="9379194"/>
            <a:ext cx="2947829" cy="49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E98A55-8E27-4279-961B-3FF9458A1691}" type="slidenum">
              <a:rPr lang="en-GB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9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55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19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32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67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58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1285875"/>
            <a:ext cx="9144000" cy="2143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1285875"/>
            <a:ext cx="9144000" cy="214313"/>
            <a:chOff x="0" y="1285860"/>
            <a:chExt cx="9144000" cy="214314"/>
          </a:xfrm>
        </p:grpSpPr>
        <p:sp>
          <p:nvSpPr>
            <p:cNvPr id="7" name="Rectangle 6"/>
            <p:cNvSpPr/>
            <p:nvPr/>
          </p:nvSpPr>
          <p:spPr>
            <a:xfrm>
              <a:off x="0" y="1285860"/>
              <a:ext cx="642938" cy="214314"/>
            </a:xfrm>
            <a:prstGeom prst="rect">
              <a:avLst/>
            </a:prstGeom>
            <a:solidFill>
              <a:schemeClr val="accent2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20"/>
            <p:cNvSpPr/>
            <p:nvPr userDrawn="1"/>
          </p:nvSpPr>
          <p:spPr>
            <a:xfrm>
              <a:off x="571500" y="1285860"/>
              <a:ext cx="8572500" cy="21431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shade val="67500"/>
                    <a:satMod val="115000"/>
                  </a:schemeClr>
                </a:gs>
              </a:gsLst>
              <a:lin ang="8100000" scaled="1"/>
              <a:tileRect/>
            </a:gra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25"/>
          <p:cNvSpPr/>
          <p:nvPr/>
        </p:nvSpPr>
        <p:spPr>
          <a:xfrm>
            <a:off x="0" y="6786563"/>
            <a:ext cx="9144000" cy="71437"/>
          </a:xfrm>
          <a:prstGeom prst="rect">
            <a:avLst/>
          </a:prstGeom>
          <a:gradFill>
            <a:gsLst>
              <a:gs pos="60000">
                <a:schemeClr val="accent4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12" name="Picture 8" descr="H:\home\tom\Desktop\t2cog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TAB_col_white_backgroun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042B-B17E-4F02-BABE-C98F843E6D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82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0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128587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319E1B-B7B5-4CF3-8623-6F6A5B5403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7" name="Picture 8" descr="H:\home\tom\Desktop\t2cog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AB_col_white_background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ln>
            <a:solidFill>
              <a:schemeClr val="accent5">
                <a:lumMod val="75000"/>
              </a:schemeClr>
            </a:solidFill>
          </a:ln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C24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9EE0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erna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3.0/deed.en_GB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5"/>
          <p:cNvSpPr>
            <a:spLocks noGrp="1"/>
          </p:cNvSpPr>
          <p:nvPr>
            <p:ph sz="quarter" idx="1"/>
          </p:nvPr>
        </p:nvSpPr>
        <p:spPr>
          <a:xfrm>
            <a:off x="2362200" y="6143625"/>
            <a:ext cx="6781800" cy="571500"/>
          </a:xfrm>
        </p:spPr>
        <p:txBody>
          <a:bodyPr anchor="ctr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50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endParaRPr lang="en-GB" altLang="en-US" sz="2500" smtClean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9750" y="2060575"/>
            <a:ext cx="7561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C24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 b="1" dirty="0" err="1">
                <a:solidFill>
                  <a:schemeClr val="tx2"/>
                </a:solidFill>
              </a:rPr>
              <a:t>Taverna</a:t>
            </a:r>
            <a:r>
              <a:rPr lang="en-GB" altLang="en-US" sz="3200" b="1" dirty="0">
                <a:solidFill>
                  <a:schemeClr val="tx2"/>
                </a:solidFill>
              </a:rPr>
              <a:t> </a:t>
            </a:r>
            <a:r>
              <a:rPr lang="en-GB" altLang="en-US" sz="3200" b="1" dirty="0" smtClean="0">
                <a:solidFill>
                  <a:schemeClr val="tx2"/>
                </a:solidFill>
              </a:rPr>
              <a:t>Tutorial</a:t>
            </a:r>
            <a:br>
              <a:rPr lang="en-GB" altLang="en-US" sz="3200" b="1" dirty="0" smtClean="0">
                <a:solidFill>
                  <a:schemeClr val="tx2"/>
                </a:solidFill>
              </a:rPr>
            </a:br>
            <a:r>
              <a:rPr lang="en-GB" altLang="en-US" sz="3200" b="1" dirty="0" smtClean="0">
                <a:solidFill>
                  <a:schemeClr val="tx2"/>
                </a:solidFill>
              </a:rPr>
              <a:t>Building a simple workflow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258888" y="3490913"/>
            <a:ext cx="69855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C24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Aleksandra </a:t>
            </a:r>
            <a:r>
              <a:rPr lang="en-US" altLang="en-US" sz="2400" dirty="0" err="1" smtClean="0"/>
              <a:t>Pawlik</a:t>
            </a:r>
            <a:endParaRPr lang="en-GB" altLang="en-US" sz="24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University of Manchester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materials by </a:t>
            </a:r>
            <a:r>
              <a:rPr lang="en-GB" altLang="en-US" sz="1800" dirty="0" smtClean="0"/>
              <a:t>Katy </a:t>
            </a:r>
            <a:r>
              <a:rPr lang="en-GB" altLang="en-US" sz="1800" dirty="0" err="1"/>
              <a:t>Wolstencroft</a:t>
            </a:r>
            <a:r>
              <a:rPr lang="en-GB" altLang="en-US" sz="2400" dirty="0"/>
              <a:t> </a:t>
            </a:r>
            <a:r>
              <a:rPr lang="en-GB" altLang="en-US" sz="1800" dirty="0"/>
              <a:t>and </a:t>
            </a:r>
            <a:r>
              <a:rPr lang="en-US" altLang="en-US" sz="1800" dirty="0" smtClean="0"/>
              <a:t>Aleksandra </a:t>
            </a:r>
            <a:r>
              <a:rPr lang="en-US" altLang="en-US" sz="1800" dirty="0" err="1"/>
              <a:t>Pawlik</a:t>
            </a:r>
            <a:endParaRPr lang="en-US" altLang="en-US" sz="18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endParaRPr lang="en-US" altLang="en-US" sz="1800" dirty="0"/>
          </a:p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en-US" sz="1800" dirty="0" smtClean="0">
                <a:hlinkClick r:id="rId3"/>
              </a:rPr>
              <a:t>http</a:t>
            </a:r>
            <a:r>
              <a:rPr lang="en-GB" altLang="en-US" sz="1800" dirty="0">
                <a:hlinkClick r:id="rId3"/>
              </a:rPr>
              <a:t>://www.taverna.org.uk/</a:t>
            </a:r>
            <a:endParaRPr lang="en-GB" altLang="en-US" sz="1800" dirty="0"/>
          </a:p>
        </p:txBody>
      </p:sp>
      <p:pic>
        <p:nvPicPr>
          <p:cNvPr id="6149" name="Picture 5" descr="H:\home\tom\Desktop\mygrid_large_masth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8438"/>
          <a:stretch>
            <a:fillRect/>
          </a:stretch>
        </p:blipFill>
        <p:spPr bwMode="auto">
          <a:xfrm>
            <a:off x="5580063" y="0"/>
            <a:ext cx="3143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453063"/>
            <a:ext cx="1231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22250" y="5883275"/>
            <a:ext cx="377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 i="1"/>
              <a:t>This work is licensed under a </a:t>
            </a:r>
          </a:p>
          <a:p>
            <a:r>
              <a:rPr lang="en-GB" altLang="en-US" sz="1000" i="1">
                <a:hlinkClick r:id="rId6"/>
              </a:rPr>
              <a:t>Creative Commons Attribution 3.0 Unported License</a:t>
            </a:r>
            <a:endParaRPr lang="en-GB" altLang="en-US" sz="1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sz="3200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Available Service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557338"/>
            <a:ext cx="8153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300" dirty="0" smtClean="0">
                <a:ea typeface="ＭＳ Ｐゴシック" panose="020B0600070205080204" pitchFamily="34" charset="-128"/>
              </a:rPr>
              <a:t>	We will start with something easy - retrieving a protein sequence from a remote database and identifying functional motifs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3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3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2852936"/>
            <a:ext cx="3456186" cy="4495800"/>
          </a:xfrm>
        </p:spPr>
        <p:txBody>
          <a:bodyPr/>
          <a:lstStyle/>
          <a:p>
            <a:pPr eaLnBrk="1" hangingPunct="1"/>
            <a:r>
              <a:rPr lang="en-GB" altLang="en-US" sz="2300" dirty="0" smtClean="0">
                <a:ea typeface="ＭＳ Ｐゴシック" panose="020B0600070205080204" pitchFamily="34" charset="-128"/>
              </a:rPr>
              <a:t>Expand the list</a:t>
            </a: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Available Services </a:t>
            </a:r>
          </a:p>
          <a:p>
            <a:pPr lvl="1"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Local Services</a:t>
            </a:r>
          </a:p>
          <a:p>
            <a:pPr lvl="2" eaLnBrk="1" hangingPunct="1"/>
            <a:r>
              <a:rPr lang="en-GB" altLang="en-US" sz="2400" dirty="0" err="1" smtClean="0">
                <a:ea typeface="ＭＳ Ｐゴシック" panose="020B0600070205080204" pitchFamily="34" charset="-128"/>
              </a:rPr>
              <a:t>ncbi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GB" altLang="en-US" sz="2300" dirty="0" smtClean="0">
                <a:ea typeface="ＭＳ Ｐゴシック" panose="020B0600070205080204" pitchFamily="34" charset="-128"/>
              </a:rPr>
              <a:t>Select ‘</a:t>
            </a:r>
            <a:r>
              <a:rPr lang="en-GB" altLang="en-US" sz="2300" i="1" dirty="0" smtClean="0">
                <a:ea typeface="ＭＳ Ｐゴシック" panose="020B0600070205080204" pitchFamily="34" charset="-128"/>
              </a:rPr>
              <a:t>Get Protein FASTA</a:t>
            </a:r>
            <a:r>
              <a:rPr lang="en-GB" altLang="en-US" sz="2300" dirty="0" smtClean="0">
                <a:ea typeface="ＭＳ Ｐゴシック" panose="020B0600070205080204" pitchFamily="34" charset="-128"/>
              </a:rPr>
              <a:t>’ and drag-and-drop it into the empty workflow diagram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3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3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265" y="2420888"/>
            <a:ext cx="5551028" cy="42800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663700"/>
            <a:ext cx="228282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sz="3200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Workflow input/output ports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5614988" cy="4525963"/>
          </a:xfrm>
        </p:spPr>
        <p:txBody>
          <a:bodyPr/>
          <a:lstStyle/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In a blank space in the workflow diagram,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Right-click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and select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Workflow input port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from the </a:t>
            </a:r>
            <a:r>
              <a:rPr lang="en-GB" altLang="en-US" sz="2400" i="1" dirty="0" smtClean="0">
                <a:ea typeface="ＭＳ Ｐゴシック" panose="020B0600070205080204" pitchFamily="34" charset="-128"/>
              </a:rPr>
              <a:t>Insert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section</a:t>
            </a: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Type in a name for this input (e.g. </a:t>
            </a:r>
            <a:r>
              <a:rPr lang="en-GB" altLang="en-US" sz="2400" dirty="0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ID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) and click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ok</a:t>
            </a: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Do the same to create a new 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Workflow Output Port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. Call this output </a:t>
            </a:r>
            <a:r>
              <a:rPr lang="en-GB" altLang="en-US" sz="2400" dirty="0" smtClean="0">
                <a:latin typeface="Consolas" panose="020B0609020204030204" pitchFamily="49" charset="0"/>
                <a:ea typeface="ＭＳ Ｐゴシック" panose="020B0600070205080204" pitchFamily="34" charset="-128"/>
                <a:cs typeface="Consolas" panose="020B0609020204030204" pitchFamily="49" charset="0"/>
              </a:rPr>
              <a:t>Sequence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joiningbox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9906"/>
            <a:ext cx="58864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sz="3200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Connecting ports</a:t>
            </a:r>
          </a:p>
        </p:txBody>
      </p:sp>
      <p:sp>
        <p:nvSpPr>
          <p:cNvPr id="29700" name="Rectangle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6770712" cy="4572000"/>
          </a:xfrm>
        </p:spPr>
        <p:txBody>
          <a:bodyPr/>
          <a:lstStyle/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You now have 3 boxes in the diagram and we need to connect them up to build our workflow</a:t>
            </a: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Click on the input box </a:t>
            </a:r>
            <a:r>
              <a:rPr lang="en-GB" altLang="en-US" sz="2400" i="1" dirty="0" smtClean="0">
                <a:ea typeface="ＭＳ Ｐゴシック" panose="020B0600070205080204" pitchFamily="34" charset="-128"/>
                <a:cs typeface="Consolas" panose="020B0609020204030204" pitchFamily="49" charset="0"/>
              </a:rPr>
              <a:t>ID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and drag towards </a:t>
            </a:r>
            <a:r>
              <a:rPr lang="en-GB" altLang="en-US" sz="2400" i="1" dirty="0" err="1" smtClean="0">
                <a:ea typeface="ＭＳ Ｐゴシック" panose="020B0600070205080204" pitchFamily="34" charset="-128"/>
                <a:cs typeface="Consolas" panose="020B0609020204030204" pitchFamily="49" charset="0"/>
              </a:rPr>
              <a:t>Get_Protein_Fasta</a:t>
            </a:r>
            <a:r>
              <a:rPr lang="en-GB" altLang="en-US" sz="2400" dirty="0" smtClean="0">
                <a:ea typeface="ＭＳ Ｐゴシック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and let go. An arrow will connect the two boxes.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sz="3200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Your first workflow</a:t>
            </a:r>
          </a:p>
        </p:txBody>
      </p:sp>
      <p:pic>
        <p:nvPicPr>
          <p:cNvPr id="31747" name="Picture 6" descr="simpleWorkflo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600200"/>
            <a:ext cx="3524250" cy="4525963"/>
          </a:xfrm>
        </p:spPr>
      </p:pic>
      <p:sp>
        <p:nvSpPr>
          <p:cNvPr id="31748" name="Rectangle 3"/>
          <p:cNvSpPr>
            <a:spLocks noGrp="1"/>
          </p:cNvSpPr>
          <p:nvPr>
            <p:ph sz="quarter" idx="2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Click on the output box </a:t>
            </a:r>
            <a:r>
              <a:rPr lang="en-GB" altLang="en-US" sz="2400" i="1" dirty="0" smtClean="0">
                <a:ea typeface="ＭＳ Ｐゴシック" panose="020B0600070205080204" pitchFamily="34" charset="-128"/>
              </a:rPr>
              <a:t>Sequence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, drag towards “</a:t>
            </a:r>
            <a:r>
              <a:rPr lang="en-GB" altLang="en-US" sz="2400" i="1" dirty="0" err="1" smtClean="0">
                <a:ea typeface="ＭＳ Ｐゴシック" panose="020B0600070205080204" pitchFamily="34" charset="-128"/>
              </a:rPr>
              <a:t>Get_protein_fasta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”, and let go. An arrow will connect the two boxes.</a:t>
            </a: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You have now built your first workflow!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sz="3200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Running workflow</a:t>
            </a:r>
          </a:p>
        </p:txBody>
      </p:sp>
      <p:sp>
        <p:nvSpPr>
          <p:cNvPr id="33795" name="Rectangle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6265863" cy="4572000"/>
          </a:xfrm>
        </p:spPr>
        <p:txBody>
          <a:bodyPr/>
          <a:lstStyle/>
          <a:p>
            <a:pPr eaLnBrk="1" hangingPunct="1"/>
            <a:r>
              <a:rPr lang="en-GB" altLang="en-US" sz="2300" dirty="0" smtClean="0">
                <a:ea typeface="ＭＳ Ｐゴシック" panose="020B0600070205080204" pitchFamily="34" charset="-128"/>
              </a:rPr>
              <a:t>In the menu, select “</a:t>
            </a:r>
            <a:r>
              <a:rPr lang="en-GB" altLang="en-US" sz="2300" b="1" dirty="0" smtClean="0">
                <a:ea typeface="ＭＳ Ｐゴシック" panose="020B0600070205080204" pitchFamily="34" charset="-128"/>
              </a:rPr>
              <a:t>File -&gt; Run workflow</a:t>
            </a:r>
            <a:r>
              <a:rPr lang="en-GB" altLang="en-US" sz="2300" dirty="0" smtClean="0">
                <a:ea typeface="ＭＳ Ｐゴシック" panose="020B0600070205080204" pitchFamily="34" charset="-128"/>
              </a:rPr>
              <a:t>”, or click on the green play button at the top of the workbench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3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3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3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57550"/>
            <a:ext cx="53578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1131888" y="3257550"/>
            <a:ext cx="259238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sz="3200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Providing workflow inputs</a:t>
            </a:r>
          </a:p>
        </p:txBody>
      </p:sp>
      <p:sp>
        <p:nvSpPr>
          <p:cNvPr id="35843" name="Rectangle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7923213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300" dirty="0" smtClean="0">
                <a:ea typeface="ＭＳ Ｐゴシック" panose="020B0600070205080204" pitchFamily="34" charset="-128"/>
              </a:rPr>
              <a:t>An input window will appear. We have not yet added a description of the workflow or the input.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3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4888"/>
            <a:ext cx="61198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84213" y="5699125"/>
            <a:ext cx="84597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C24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/>
              <a:t>Click on ‘</a:t>
            </a:r>
            <a:r>
              <a:rPr lang="en-GB" altLang="en-US" sz="2000" b="1" dirty="0"/>
              <a:t>Set Value</a:t>
            </a:r>
            <a:r>
              <a:rPr lang="en-GB" altLang="en-US" sz="2000" dirty="0"/>
              <a:t>’ in the input window and add a </a:t>
            </a:r>
            <a:r>
              <a:rPr lang="en-GB" altLang="en-US" sz="2000" dirty="0" err="1"/>
              <a:t>Uniprot</a:t>
            </a:r>
            <a:r>
              <a:rPr lang="en-GB" altLang="en-US" sz="2000" dirty="0"/>
              <a:t> protein identifier (e.g. </a:t>
            </a:r>
            <a:r>
              <a:rPr lang="en-GB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P15409</a:t>
            </a:r>
            <a:r>
              <a:rPr lang="en-GB" altLang="en-US" sz="2000" dirty="0"/>
              <a:t>) where it says “</a:t>
            </a:r>
            <a:r>
              <a:rPr lang="en-GB" altLang="en-US" sz="2000" i="1" dirty="0"/>
              <a:t>some input data goes here</a:t>
            </a:r>
            <a:r>
              <a:rPr lang="en-GB" altLang="en-US" sz="2000" dirty="0"/>
              <a:t>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000" dirty="0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V="1">
            <a:off x="2916238" y="3861048"/>
            <a:ext cx="1007690" cy="18730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059832" y="4077072"/>
            <a:ext cx="1368152" cy="20109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GB" altLang="en-US" sz="3200" dirty="0" smtClean="0">
                <a:ln>
                  <a:noFill/>
                </a:ln>
                <a:solidFill>
                  <a:srgbClr val="9A92C6"/>
                </a:solidFill>
                <a:effectLst/>
                <a:ea typeface="ＭＳ Ｐゴシック" panose="020B0600070205080204" pitchFamily="34" charset="-128"/>
              </a:rPr>
              <a:t>Workflow results</a:t>
            </a:r>
          </a:p>
        </p:txBody>
      </p:sp>
      <p:sp>
        <p:nvSpPr>
          <p:cNvPr id="37891" name="Rectangle 3"/>
          <p:cNvSpPr>
            <a:spLocks noGrp="1"/>
          </p:cNvSpPr>
          <p:nvPr>
            <p:ph sz="quarter" idx="1"/>
          </p:nvPr>
        </p:nvSpPr>
        <p:spPr>
          <a:xfrm>
            <a:off x="323528" y="1589088"/>
            <a:ext cx="460851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300" dirty="0" smtClean="0">
                <a:ea typeface="ＭＳ Ｐゴシック" panose="020B0600070205080204" pitchFamily="34" charset="-128"/>
              </a:rPr>
              <a:t>Click </a:t>
            </a:r>
            <a:r>
              <a:rPr lang="en-GB" altLang="en-US" sz="2300" b="1" dirty="0" smtClean="0">
                <a:ea typeface="ＭＳ Ｐゴシック" panose="020B0600070205080204" pitchFamily="34" charset="-128"/>
              </a:rPr>
              <a:t>Run workflow</a:t>
            </a:r>
            <a:endParaRPr lang="en-GB" altLang="en-US" sz="23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300" dirty="0" smtClean="0">
                <a:ea typeface="ＭＳ Ｐゴシック" panose="020B0600070205080204" pitchFamily="34" charset="-128"/>
              </a:rPr>
              <a:t>The workbench changes to the </a:t>
            </a:r>
            <a:r>
              <a:rPr lang="en-GB" altLang="en-US" sz="2300" b="1" dirty="0" smtClean="0">
                <a:ea typeface="ＭＳ Ｐゴシック" panose="020B0600070205080204" pitchFamily="34" charset="-128"/>
              </a:rPr>
              <a:t>Results</a:t>
            </a:r>
            <a:r>
              <a:rPr lang="en-GB" altLang="en-US" sz="2300" dirty="0" smtClean="0">
                <a:ea typeface="ＭＳ Ｐゴシック" panose="020B0600070205080204" pitchFamily="34" charset="-128"/>
              </a:rPr>
              <a:t> perspective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300" dirty="0" smtClean="0">
                <a:ea typeface="ＭＳ Ｐゴシック" panose="020B0600070205080204" pitchFamily="34" charset="-128"/>
              </a:rPr>
              <a:t>In the bottom left, click on</a:t>
            </a:r>
            <a:br>
              <a:rPr lang="en-GB" altLang="en-US" sz="2300" dirty="0" smtClean="0">
                <a:ea typeface="ＭＳ Ｐゴシック" panose="020B0600070205080204" pitchFamily="34" charset="-128"/>
              </a:rPr>
            </a:br>
            <a:r>
              <a:rPr lang="en-GB" altLang="en-US" sz="2300" b="1" dirty="0" smtClean="0">
                <a:ea typeface="ＭＳ Ｐゴシック" panose="020B0600070205080204" pitchFamily="34" charset="-128"/>
              </a:rPr>
              <a:t>Value 1</a:t>
            </a:r>
            <a:endParaRPr lang="en-GB" altLang="en-US" sz="23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300" dirty="0" smtClean="0">
                <a:ea typeface="ＭＳ Ｐゴシック" panose="020B0600070205080204" pitchFamily="34" charset="-128"/>
              </a:rPr>
              <a:t>You will now see a protein sequence from </a:t>
            </a:r>
            <a:r>
              <a:rPr lang="en-GB" altLang="en-US" sz="2300" dirty="0" err="1" smtClean="0">
                <a:ea typeface="ＭＳ Ｐゴシック" panose="020B0600070205080204" pitchFamily="34" charset="-128"/>
              </a:rPr>
              <a:t>Uniprot</a:t>
            </a:r>
            <a:endParaRPr lang="en-GB" altLang="en-US" sz="23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300" dirty="0" smtClean="0">
              <a:ea typeface="ＭＳ Ｐゴシック" panose="020B0600070205080204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24525" y="4005263"/>
            <a:ext cx="129540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42890"/>
            <a:ext cx="6468378" cy="3115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ln>
                  <a:noFill/>
                </a:ln>
                <a:effectLst/>
                <a:ea typeface="+mj-ea"/>
                <a:cs typeface="+mj-cs"/>
              </a:rPr>
              <a:t>Validate your Workflow 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39939" name="Rectangle 3"/>
          <p:cNvSpPr txBox="1">
            <a:spLocks/>
          </p:cNvSpPr>
          <p:nvPr/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C24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dirty="0"/>
              <a:t>Taverna can check to see that everything is connected properly and that all the services in your workflow are available</a:t>
            </a:r>
          </a:p>
          <a:p>
            <a:pPr eaLnBrk="1" hangingPunct="1"/>
            <a:r>
              <a:rPr lang="en-GB" altLang="en-US" sz="2000" dirty="0"/>
              <a:t>Go to the workflow explorer (“</a:t>
            </a:r>
            <a:r>
              <a:rPr lang="en-GB" altLang="en-US" sz="2000" b="1" dirty="0"/>
              <a:t>Design</a:t>
            </a:r>
            <a:r>
              <a:rPr lang="en-GB" altLang="en-US" sz="2000" dirty="0"/>
              <a:t>” button) and click on </a:t>
            </a:r>
            <a:r>
              <a:rPr lang="en-GB" altLang="en-US" sz="2000" dirty="0" smtClean="0"/>
              <a:t>‘</a:t>
            </a:r>
            <a:r>
              <a:rPr lang="en-GB" altLang="en-US" sz="2000" b="1" dirty="0" smtClean="0"/>
              <a:t>Validation </a:t>
            </a:r>
            <a:r>
              <a:rPr lang="en-GB" altLang="en-US" sz="2000" b="1" dirty="0"/>
              <a:t>report</a:t>
            </a:r>
            <a:r>
              <a:rPr lang="en-GB" altLang="en-US" sz="2000" dirty="0"/>
              <a:t>’ tab</a:t>
            </a:r>
          </a:p>
          <a:p>
            <a:pPr eaLnBrk="1" hangingPunct="1"/>
            <a:r>
              <a:rPr lang="en-GB" altLang="en-US" sz="2000" dirty="0"/>
              <a:t>See if Taverna has found any problems with the workflow. Errors will be displayed in red, warnings in yellow. </a:t>
            </a:r>
            <a:r>
              <a:rPr lang="en-GB" altLang="en-US" sz="2000" dirty="0" smtClean="0"/>
              <a:t>Workflows </a:t>
            </a:r>
            <a:r>
              <a:rPr lang="en-GB" altLang="en-US" sz="2000" dirty="0"/>
              <a:t>with warnings often still run. </a:t>
            </a:r>
          </a:p>
          <a:p>
            <a:pPr eaLnBrk="1" hangingPunct="1"/>
            <a:r>
              <a:rPr lang="en-GB" altLang="en-US" sz="2000" dirty="0"/>
              <a:t>If there are problems, follow the instructions to resolve them by clicking on the ‘</a:t>
            </a:r>
            <a:r>
              <a:rPr lang="en-GB" altLang="en-US" sz="2000" b="1" dirty="0"/>
              <a:t>Solution</a:t>
            </a:r>
            <a:r>
              <a:rPr lang="en-GB" altLang="en-US" sz="2000" dirty="0"/>
              <a:t>’ </a:t>
            </a:r>
            <a:r>
              <a:rPr lang="en-GB" altLang="en-US" sz="2000" dirty="0" smtClean="0"/>
              <a:t>tab</a:t>
            </a:r>
          </a:p>
          <a:p>
            <a:pPr eaLnBrk="1" hangingPunct="1"/>
            <a:r>
              <a:rPr lang="en-GB" altLang="en-US" sz="2000" dirty="0" smtClean="0"/>
              <a:t>Are you able to create a workflow that gives warnings or errors?</a:t>
            </a:r>
            <a:br>
              <a:rPr lang="en-GB" altLang="en-US" sz="2000" dirty="0" smtClean="0"/>
            </a:br>
            <a:endParaRPr lang="en-GB" altLang="en-US" sz="1600" dirty="0" smtClean="0"/>
          </a:p>
        </p:txBody>
      </p:sp>
      <p:sp>
        <p:nvSpPr>
          <p:cNvPr id="2" name="Rectangle 1"/>
          <p:cNvSpPr/>
          <p:nvPr/>
        </p:nvSpPr>
        <p:spPr>
          <a:xfrm rot="10800000">
            <a:off x="467544" y="5085184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1600" dirty="0" smtClean="0"/>
              <a:t>Tip: Try </a:t>
            </a:r>
            <a:r>
              <a:rPr lang="en-GB" altLang="en-US" sz="1600" dirty="0"/>
              <a:t>deleting the data link to the workflow output port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verna_Manchester_Theme">
  <a:themeElements>
    <a:clrScheme name="myGrid">
      <a:dk1>
        <a:sysClr val="windowText" lastClr="000000"/>
      </a:dk1>
      <a:lt1>
        <a:sysClr val="window" lastClr="FFFFFF"/>
      </a:lt1>
      <a:dk2>
        <a:srgbClr val="443C72"/>
      </a:dk2>
      <a:lt2>
        <a:srgbClr val="FFFFFF"/>
      </a:lt2>
      <a:accent1>
        <a:srgbClr val="F29400"/>
      </a:accent1>
      <a:accent2>
        <a:srgbClr val="FDC300"/>
      </a:accent2>
      <a:accent3>
        <a:srgbClr val="A5C249"/>
      </a:accent3>
      <a:accent4>
        <a:srgbClr val="009EE0"/>
      </a:accent4>
      <a:accent5>
        <a:srgbClr val="5B5099"/>
      </a:accent5>
      <a:accent6>
        <a:srgbClr val="006AB2"/>
      </a:accent6>
      <a:hlink>
        <a:srgbClr val="0070C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Taverna_Manchester_Theme</Template>
  <TotalTime>35263</TotalTime>
  <Words>392</Words>
  <Application>Microsoft Office PowerPoint</Application>
  <PresentationFormat>On-screen Show (4:3)</PresentationFormat>
  <Paragraphs>53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ＭＳ Ｐゴシック</vt:lpstr>
      <vt:lpstr>Calibri</vt:lpstr>
      <vt:lpstr>Consolas</vt:lpstr>
      <vt:lpstr>Calibri Light</vt:lpstr>
      <vt:lpstr>Wingdings</vt:lpstr>
      <vt:lpstr>Wingdings 2</vt:lpstr>
      <vt:lpstr>Taverna_Manchester_Theme</vt:lpstr>
      <vt:lpstr>PowerPoint Presentation</vt:lpstr>
      <vt:lpstr>Available Service</vt:lpstr>
      <vt:lpstr>Workflow input/output ports</vt:lpstr>
      <vt:lpstr>Connecting ports</vt:lpstr>
      <vt:lpstr>Your first workflow</vt:lpstr>
      <vt:lpstr>Running workflow</vt:lpstr>
      <vt:lpstr>Providing workflow inputs</vt:lpstr>
      <vt:lpstr>Workflow results</vt:lpstr>
      <vt:lpstr>Validate your Workflow </vt:lpstr>
    </vt:vector>
  </TitlesOfParts>
  <Company>Department of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Katy</dc:creator>
  <cp:lastModifiedBy>Aleksandra Pawlik</cp:lastModifiedBy>
  <cp:revision>754</cp:revision>
  <dcterms:created xsi:type="dcterms:W3CDTF">2013-09-03T20:01:36Z</dcterms:created>
  <dcterms:modified xsi:type="dcterms:W3CDTF">2015-01-21T16:05:34Z</dcterms:modified>
</cp:coreProperties>
</file>