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85" r:id="rId1"/>
  </p:sldMasterIdLst>
  <p:notesMasterIdLst>
    <p:notesMasterId r:id="rId10"/>
  </p:notesMasterIdLst>
  <p:handoutMasterIdLst>
    <p:handoutMasterId r:id="rId11"/>
  </p:handoutMasterIdLst>
  <p:sldIdLst>
    <p:sldId id="256" r:id="rId2"/>
    <p:sldId id="826" r:id="rId3"/>
    <p:sldId id="827" r:id="rId4"/>
    <p:sldId id="828" r:id="rId5"/>
    <p:sldId id="829" r:id="rId6"/>
    <p:sldId id="802" r:id="rId7"/>
    <p:sldId id="830" r:id="rId8"/>
    <p:sldId id="831" r:id="rId9"/>
  </p:sldIdLst>
  <p:sldSz cx="9144000" cy="6858000" type="screen4x3"/>
  <p:notesSz cx="6797675" cy="9874250"/>
  <p:embeddedFontLst>
    <p:embeddedFont>
      <p:font typeface="ＭＳ Ｐゴシック" panose="020B0600070205080204" pitchFamily="34" charset="-128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Calibri Light" panose="020F0302020204030204" pitchFamily="34" charset="0"/>
      <p:regular r:id="rId17"/>
      <p:italic r:id="rId18"/>
    </p:embeddedFont>
    <p:embeddedFont>
      <p:font typeface="Wingdings 2" panose="05020102010507070707" pitchFamily="18" charset="2"/>
      <p:regular r:id="rId19"/>
    </p:embeddedFont>
  </p:embeddedFont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505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84" y="1"/>
            <a:ext cx="2947829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194"/>
            <a:ext cx="2945505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84" y="9379194"/>
            <a:ext cx="2947829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25924FAC-AB1B-4AB1-A2D2-193DFB2702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049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45505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8684" y="1"/>
            <a:ext cx="2947829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0792596C-9071-45C3-8DD3-34D17665BC6A}" type="datetime1">
              <a:rPr lang="en-US" altLang="en-US"/>
              <a:pPr>
                <a:defRPr/>
              </a:pPr>
              <a:t>1/21/2015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2950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001" y="4690719"/>
            <a:ext cx="5437675" cy="4442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379194"/>
            <a:ext cx="2945505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8684" y="9379194"/>
            <a:ext cx="2947829" cy="49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335AB245-1FE7-440A-A69C-A12B474DC8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3425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96FD7CB-9982-40A4-AB6D-572C5E162EED}" type="slidenum">
              <a:rPr lang="en-GB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703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C5F139F-39D2-4FCE-8DEA-12C12D50B0EE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05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C5F139F-39D2-4FCE-8DEA-12C12D50B0EE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98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C5F139F-39D2-4FCE-8DEA-12C12D50B0EE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45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3848684" y="9379194"/>
            <a:ext cx="2947829" cy="492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31" tIns="46516" rIns="93031" bIns="46516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E98A55-8E27-4279-961B-3FF9458A1691}" type="slidenum">
              <a:rPr lang="en-GB" altLang="en-US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592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C5F139F-39D2-4FCE-8DEA-12C12D50B0EE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875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931725" indent="-3747452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C5F139F-39D2-4FCE-8DEA-12C12D50B0EE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23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0" y="1285875"/>
            <a:ext cx="9144000" cy="21431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0" y="1285875"/>
            <a:ext cx="9144000" cy="214313"/>
            <a:chOff x="0" y="1285860"/>
            <a:chExt cx="9144000" cy="214314"/>
          </a:xfrm>
        </p:grpSpPr>
        <p:sp>
          <p:nvSpPr>
            <p:cNvPr id="7" name="Rectangle 6"/>
            <p:cNvSpPr/>
            <p:nvPr/>
          </p:nvSpPr>
          <p:spPr>
            <a:xfrm>
              <a:off x="0" y="1285860"/>
              <a:ext cx="642938" cy="214314"/>
            </a:xfrm>
            <a:prstGeom prst="rect">
              <a:avLst/>
            </a:prstGeom>
            <a:solidFill>
              <a:schemeClr val="accent2"/>
            </a:solidFill>
            <a:ln w="50800" cap="rnd" cmpd="dbl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smtClean="0">
                <a:solidFill>
                  <a:srgbClr val="FFFFFF"/>
                </a:solidFill>
              </a:endParaRPr>
            </a:p>
          </p:txBody>
        </p:sp>
        <p:sp>
          <p:nvSpPr>
            <p:cNvPr id="8" name="Rectangle 20"/>
            <p:cNvSpPr/>
            <p:nvPr userDrawn="1"/>
          </p:nvSpPr>
          <p:spPr>
            <a:xfrm>
              <a:off x="571500" y="1285860"/>
              <a:ext cx="8572500" cy="21431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shade val="67500"/>
                    <a:satMod val="115000"/>
                  </a:schemeClr>
                </a:gs>
              </a:gsLst>
              <a:lin ang="8100000" scaled="1"/>
              <a:tileRect/>
            </a:gradFill>
            <a:ln w="50800" cap="rnd" cmpd="dbl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0" name="Rectangle 25"/>
          <p:cNvSpPr/>
          <p:nvPr/>
        </p:nvSpPr>
        <p:spPr>
          <a:xfrm>
            <a:off x="0" y="6786563"/>
            <a:ext cx="9144000" cy="71437"/>
          </a:xfrm>
          <a:prstGeom prst="rect">
            <a:avLst/>
          </a:prstGeom>
          <a:gradFill>
            <a:gsLst>
              <a:gs pos="60000">
                <a:schemeClr val="accent4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2042B-B17E-4F02-BABE-C98F843E6D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6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82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" name="Date Placeholder 7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1285875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0" hangingPunct="0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319E1B-B7B5-4CF3-8623-6F6A5B5403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7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pic>
        <p:nvPicPr>
          <p:cNvPr id="7" name="Picture 2" descr="TAB_col_white_background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H:\home\tom\Desktop\t2cogs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ln>
            <a:solidFill>
              <a:schemeClr val="accent5">
                <a:lumMod val="75000"/>
              </a:schemeClr>
            </a:solidFill>
          </a:ln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A92C6"/>
          </a:solidFill>
          <a:latin typeface="Arial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C24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009EE0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verna.org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/3.0/deed.en_GB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5"/>
          <p:cNvSpPr>
            <a:spLocks noGrp="1"/>
          </p:cNvSpPr>
          <p:nvPr>
            <p:ph sz="quarter" idx="1"/>
          </p:nvPr>
        </p:nvSpPr>
        <p:spPr>
          <a:xfrm>
            <a:off x="2362200" y="6143625"/>
            <a:ext cx="6781800" cy="571500"/>
          </a:xfrm>
        </p:spPr>
        <p:txBody>
          <a:bodyPr anchor="ctr"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500" smtClean="0">
                <a:solidFill>
                  <a:srgbClr val="FFFFFF"/>
                </a:solidFill>
                <a:ea typeface="ＭＳ Ｐゴシック" panose="020B0600070205080204" pitchFamily="34" charset="-128"/>
              </a:rPr>
              <a:t> </a:t>
            </a:r>
            <a:endParaRPr lang="en-GB" altLang="en-US" sz="2500" smtClean="0">
              <a:solidFill>
                <a:srgbClr val="FFFFFF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683145" y="2069664"/>
            <a:ext cx="75612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A5C249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3200" b="1" dirty="0" err="1">
                <a:solidFill>
                  <a:schemeClr val="tx2"/>
                </a:solidFill>
              </a:rPr>
              <a:t>Taverna</a:t>
            </a:r>
            <a:r>
              <a:rPr lang="en-GB" altLang="en-US" sz="3200" b="1" dirty="0">
                <a:solidFill>
                  <a:schemeClr val="tx2"/>
                </a:solidFill>
              </a:rPr>
              <a:t> </a:t>
            </a:r>
            <a:r>
              <a:rPr lang="en-GB" altLang="en-US" sz="3200" b="1" dirty="0" smtClean="0">
                <a:solidFill>
                  <a:schemeClr val="tx2"/>
                </a:solidFill>
              </a:rPr>
              <a:t>Tutorial</a:t>
            </a:r>
            <a:br>
              <a:rPr lang="en-GB" altLang="en-US" sz="3200" b="1" dirty="0" smtClean="0">
                <a:solidFill>
                  <a:schemeClr val="tx2"/>
                </a:solidFill>
              </a:rPr>
            </a:br>
            <a:r>
              <a:rPr lang="en-GB" altLang="en-US" sz="3200" b="1" dirty="0" smtClean="0">
                <a:solidFill>
                  <a:schemeClr val="tx2"/>
                </a:solidFill>
              </a:rPr>
              <a:t>Importing data from a spreadsheet</a:t>
            </a:r>
            <a:endParaRPr lang="en-US" altLang="en-US" sz="3200" dirty="0">
              <a:solidFill>
                <a:schemeClr val="tx2"/>
              </a:solidFill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258888" y="3490913"/>
            <a:ext cx="698552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indent="-228600">
              <a:spcBef>
                <a:spcPts val="400"/>
              </a:spcBef>
              <a:buClr>
                <a:srgbClr val="A5C249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indent="-228600">
              <a:spcBef>
                <a:spcPts val="400"/>
              </a:spcBef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9EE0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smtClean="0"/>
              <a:t>Aleksandra </a:t>
            </a:r>
            <a:r>
              <a:rPr lang="en-US" altLang="en-US" sz="2400" dirty="0" err="1" smtClean="0"/>
              <a:t>Pawlik</a:t>
            </a:r>
            <a:endParaRPr lang="en-GB" altLang="en-US" sz="2400" dirty="0"/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/>
              <a:t>University of Manchester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  <a:p>
            <a:pPr algn="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GB" altLang="en-US" sz="1800" dirty="0" smtClean="0">
                <a:hlinkClick r:id="rId3"/>
              </a:rPr>
              <a:t>http</a:t>
            </a:r>
            <a:r>
              <a:rPr lang="en-GB" altLang="en-US" sz="1800" dirty="0">
                <a:hlinkClick r:id="rId3"/>
              </a:rPr>
              <a:t>://www.taverna.org.uk/</a:t>
            </a:r>
            <a:endParaRPr lang="en-GB" altLang="en-US" sz="1800" dirty="0"/>
          </a:p>
        </p:txBody>
      </p:sp>
      <p:pic>
        <p:nvPicPr>
          <p:cNvPr id="6149" name="Picture 5" descr="H:\home\tom\Desktop\mygrid_large_masthea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9" r="8438"/>
          <a:stretch>
            <a:fillRect/>
          </a:stretch>
        </p:blipFill>
        <p:spPr bwMode="auto">
          <a:xfrm>
            <a:off x="5580063" y="0"/>
            <a:ext cx="31432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2" descr="http://mirrors.creativecommons.org/presskit/buttons/88x31/png/b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5453063"/>
            <a:ext cx="1231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222250" y="5883275"/>
            <a:ext cx="3770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000" i="1"/>
              <a:t>This work is licensed under a </a:t>
            </a:r>
          </a:p>
          <a:p>
            <a:r>
              <a:rPr lang="en-GB" altLang="en-US" sz="1000" i="1">
                <a:hlinkClick r:id="rId6"/>
              </a:rPr>
              <a:t>Creative Commons Attribution 3.0 Unported License</a:t>
            </a:r>
            <a:endParaRPr lang="en-GB" altLang="en-US" sz="10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2"/>
                </a:solidFill>
              </a:rPr>
              <a:t>Importing data from a spreadsheet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GB" altLang="en-US" dirty="0"/>
              <a:t>So far we used simple text files but it is also possible to use spreadsheets as sources of input data. In order to do that we will need to add a Spreadsheet tool to our workflow</a:t>
            </a:r>
            <a:r>
              <a:rPr lang="en-GB" altLang="en-US" dirty="0" smtClean="0"/>
              <a:t>.</a:t>
            </a:r>
            <a:endParaRPr lang="en-GB" altLang="en-US" dirty="0"/>
          </a:p>
          <a:p>
            <a:r>
              <a:rPr lang="en-GB" dirty="0" smtClean="0"/>
              <a:t>Down load </a:t>
            </a:r>
            <a:r>
              <a:rPr lang="en-GB" dirty="0"/>
              <a:t>the </a:t>
            </a:r>
            <a:r>
              <a:rPr lang="en-GB" dirty="0" smtClean="0"/>
              <a:t>“Example </a:t>
            </a:r>
            <a:r>
              <a:rPr lang="en-GB" dirty="0" err="1"/>
              <a:t>Fasta</a:t>
            </a:r>
            <a:r>
              <a:rPr lang="en-GB" dirty="0"/>
              <a:t> Ids </a:t>
            </a:r>
            <a:r>
              <a:rPr lang="en-GB" dirty="0" smtClean="0"/>
              <a:t>CVS” file from </a:t>
            </a:r>
            <a:r>
              <a:rPr lang="en-GB" dirty="0" err="1" smtClean="0"/>
              <a:t>MyExperiment</a:t>
            </a:r>
            <a:r>
              <a:rPr lang="en-GB" dirty="0" smtClean="0"/>
              <a:t> </a:t>
            </a:r>
          </a:p>
          <a:p>
            <a:r>
              <a:rPr lang="en-GB" dirty="0" smtClean="0"/>
              <a:t>Have a look at the file using </a:t>
            </a:r>
            <a:r>
              <a:rPr lang="en-GB" dirty="0" err="1" smtClean="0"/>
              <a:t>Excell</a:t>
            </a:r>
            <a:r>
              <a:rPr lang="en-GB" dirty="0" smtClean="0"/>
              <a:t> (or a text editor)</a:t>
            </a:r>
          </a:p>
          <a:p>
            <a:r>
              <a:rPr lang="en-GB" dirty="0" smtClean="0"/>
              <a:t>Notice the </a:t>
            </a:r>
            <a:r>
              <a:rPr lang="en-GB" dirty="0" err="1" smtClean="0"/>
              <a:t>Fasta</a:t>
            </a:r>
            <a:r>
              <a:rPr lang="en-GB" dirty="0" smtClean="0"/>
              <a:t> IDs are in Column B rows 2 to 6</a:t>
            </a:r>
          </a:p>
        </p:txBody>
      </p:sp>
    </p:spTree>
    <p:extLst>
      <p:ext uri="{BB962C8B-B14F-4D97-AF65-F5344CB8AC3E}">
        <p14:creationId xmlns:p14="http://schemas.microsoft.com/office/powerpoint/2010/main" val="244955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 descr="Screen Shot 2013-11-28 at 18.31.5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96952"/>
            <a:ext cx="577215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Importing data from a spreadsheet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GB" altLang="en-US" dirty="0" smtClean="0"/>
              <a:t>From </a:t>
            </a:r>
            <a:r>
              <a:rPr lang="en-GB" altLang="en-US" dirty="0"/>
              <a:t>the </a:t>
            </a:r>
            <a:r>
              <a:rPr lang="en-GB" altLang="en-US" b="1" dirty="0"/>
              <a:t>Service Templates</a:t>
            </a:r>
            <a:r>
              <a:rPr lang="en-GB" altLang="en-US" dirty="0"/>
              <a:t> select </a:t>
            </a:r>
            <a:r>
              <a:rPr lang="en-GB" altLang="en-US" b="1" dirty="0" err="1"/>
              <a:t>SpreadsheetImport</a:t>
            </a:r>
            <a:r>
              <a:rPr lang="en-GB" altLang="en-US" dirty="0"/>
              <a:t> right-click on it and add it to the workflow 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02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 descr="Screen Shot 2013-11-28 at 18.31.5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96952"/>
            <a:ext cx="577215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Importing data from a spreadsheet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GB" altLang="en-US" dirty="0" smtClean="0"/>
              <a:t>From </a:t>
            </a:r>
            <a:r>
              <a:rPr lang="en-GB" altLang="en-US" dirty="0"/>
              <a:t>the </a:t>
            </a:r>
            <a:r>
              <a:rPr lang="en-GB" altLang="en-US" b="1" dirty="0"/>
              <a:t>Service Templates</a:t>
            </a:r>
            <a:r>
              <a:rPr lang="en-GB" altLang="en-US" dirty="0"/>
              <a:t> select </a:t>
            </a:r>
            <a:r>
              <a:rPr lang="en-GB" altLang="en-US" b="1" dirty="0" err="1"/>
              <a:t>SpreadsheetImport</a:t>
            </a:r>
            <a:r>
              <a:rPr lang="en-GB" altLang="en-US" dirty="0"/>
              <a:t> right-click on it and add it to the workflow 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64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Importing data from a spreadsheet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2708920"/>
            <a:ext cx="3665984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Set the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Columns B to B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Rows 2 to 6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Select Next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Look at the 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But leave the defaults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Select Finish</a:t>
            </a:r>
            <a:endParaRPr lang="en-GB" altLang="en-US" dirty="0"/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380" y="2587394"/>
            <a:ext cx="4467225" cy="4210050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741967"/>
            <a:ext cx="8354888" cy="96695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/>
              <a:t>In the pop up window set the correct range for columns and rows (</a:t>
            </a:r>
            <a:r>
              <a:rPr lang="en-GB" altLang="en-US" dirty="0" err="1"/>
              <a:t>untick</a:t>
            </a:r>
            <a:r>
              <a:rPr lang="en-GB" altLang="en-US" dirty="0"/>
              <a:t> the box “all rows”)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	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04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GB" altLang="en-US" sz="3200" dirty="0" smtClean="0">
                <a:ln>
                  <a:noFill/>
                </a:ln>
                <a:solidFill>
                  <a:srgbClr val="9A92C6"/>
                </a:solidFill>
                <a:effectLst/>
                <a:ea typeface="ＭＳ Ｐゴシック" panose="020B0600070205080204" pitchFamily="34" charset="-128"/>
              </a:rPr>
              <a:t>Create a simple workflow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5614988" cy="4525963"/>
          </a:xfrm>
        </p:spPr>
        <p:txBody>
          <a:bodyPr/>
          <a:lstStyle/>
          <a:p>
            <a:pPr eaLnBrk="1" hangingPunct="1"/>
            <a:endParaRPr lang="en-GB" altLang="en-US" sz="24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GB" altLang="en-US" sz="2400" dirty="0" smtClean="0">
                <a:ea typeface="ＭＳ Ｐゴシック" panose="020B0600070205080204" pitchFamily="34" charset="-128"/>
              </a:rPr>
              <a:t>Add </a:t>
            </a:r>
          </a:p>
          <a:p>
            <a:pPr lvl="1" eaLnBrk="1" hangingPunct="1"/>
            <a:r>
              <a:rPr lang="en-GB" altLang="en-US" sz="2000" dirty="0" err="1" smtClean="0">
                <a:ea typeface="ＭＳ Ｐゴシック" panose="020B0600070205080204" pitchFamily="34" charset="-128"/>
              </a:rPr>
              <a:t>Get_Protein_FASTA</a:t>
            </a:r>
            <a:r>
              <a:rPr lang="en-GB" altLang="en-US" sz="2000" dirty="0" smtClean="0">
                <a:ea typeface="ＭＳ Ｐゴシック" panose="020B0600070205080204" pitchFamily="34" charset="-128"/>
              </a:rPr>
              <a:t> service</a:t>
            </a:r>
          </a:p>
          <a:p>
            <a:pPr lvl="1" eaLnBrk="1" hangingPunct="1"/>
            <a:r>
              <a:rPr lang="en-GB" altLang="en-US" sz="2000" dirty="0" smtClean="0">
                <a:ea typeface="ＭＳ Ｐゴシック" panose="020B0600070205080204" pitchFamily="34" charset="-128"/>
              </a:rPr>
              <a:t>Input port</a:t>
            </a:r>
          </a:p>
          <a:p>
            <a:pPr lvl="1" eaLnBrk="1" hangingPunct="1"/>
            <a:r>
              <a:rPr lang="en-GB" altLang="en-US" sz="2000" dirty="0" smtClean="0">
                <a:ea typeface="ＭＳ Ｐゴシック" panose="020B0600070205080204" pitchFamily="34" charset="-128"/>
              </a:rPr>
              <a:t>Output port</a:t>
            </a:r>
          </a:p>
          <a:p>
            <a:pPr eaLnBrk="1" hangingPunct="1"/>
            <a:r>
              <a:rPr lang="en-GB" altLang="en-US" dirty="0" smtClean="0">
                <a:ea typeface="ＭＳ Ｐゴシック" panose="020B0600070205080204" pitchFamily="34" charset="-128"/>
              </a:rPr>
              <a:t>Connect the service as shown</a:t>
            </a:r>
          </a:p>
          <a:p>
            <a:pPr eaLnBrk="1" hangingPunct="1"/>
            <a:endParaRPr lang="en-GB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GB" altLang="en-US" sz="2400" dirty="0" smtClean="0"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600200"/>
            <a:ext cx="3429000" cy="5029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Importing data from a spreadsheet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GB" altLang="en-US" dirty="0" smtClean="0"/>
              <a:t>Run the workflow and look at the results</a:t>
            </a:r>
          </a:p>
          <a:p>
            <a:pPr lvl="1"/>
            <a:r>
              <a:rPr lang="en-GB" altLang="en-US" dirty="0" smtClean="0"/>
              <a:t>Set file location to the file you downloaded. </a:t>
            </a:r>
          </a:p>
          <a:p>
            <a:r>
              <a:rPr lang="en-GB" altLang="en-US" dirty="0" smtClean="0"/>
              <a:t>Click on the “</a:t>
            </a:r>
            <a:r>
              <a:rPr lang="en-GB" altLang="en-US" dirty="0" err="1" smtClean="0"/>
              <a:t>Get_Protein_Fasta</a:t>
            </a:r>
            <a:r>
              <a:rPr lang="en-GB" altLang="en-US" dirty="0" smtClean="0"/>
              <a:t> service</a:t>
            </a:r>
          </a:p>
          <a:p>
            <a:pPr lvl="1"/>
            <a:r>
              <a:rPr lang="en-GB" altLang="en-US" dirty="0" smtClean="0"/>
              <a:t>In the Graph tab of the Results View</a:t>
            </a:r>
          </a:p>
          <a:p>
            <a:r>
              <a:rPr lang="en-GB" altLang="en-US" dirty="0" smtClean="0"/>
              <a:t>Select Id to see the Data being sent into this service</a:t>
            </a:r>
          </a:p>
          <a:p>
            <a:pPr marL="0" indent="0">
              <a:buNone/>
            </a:pPr>
            <a:endParaRPr lang="en-GB" altLang="en-US" dirty="0"/>
          </a:p>
          <a:p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150" y="4115851"/>
            <a:ext cx="7443788" cy="238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ＭＳ Ｐゴシック" charset="-128"/>
                <a:cs typeface="ＭＳ Ｐゴシック" charset="-128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9A92C6"/>
                </a:solidFill>
                <a:latin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>Importing data from a spreadsheet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8354888" cy="4572000"/>
          </a:xfrm>
        </p:spPr>
        <p:txBody>
          <a:bodyPr/>
          <a:lstStyle/>
          <a:p>
            <a:r>
              <a:rPr lang="en-GB" altLang="en-US" dirty="0" smtClean="0"/>
              <a:t>In this tutorial you saw another method of import data into </a:t>
            </a:r>
            <a:r>
              <a:rPr lang="en-GB" altLang="en-US" dirty="0" err="1" smtClean="0"/>
              <a:t>Taverna</a:t>
            </a:r>
            <a:r>
              <a:rPr lang="en-GB" altLang="en-US" dirty="0" smtClean="0"/>
              <a:t>. </a:t>
            </a:r>
          </a:p>
          <a:p>
            <a:r>
              <a:rPr lang="en-GB" dirty="0" smtClean="0"/>
              <a:t>Just remember to save you spreadsheets in csv (Comma separated format)</a:t>
            </a:r>
          </a:p>
          <a:p>
            <a:r>
              <a:rPr lang="en-GB" dirty="0" smtClean="0"/>
              <a:t>Csv spreadsheets can also be read directly from a URI using the “Set URL” rather than “Set file location”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69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verna_Manchester_Theme">
  <a:themeElements>
    <a:clrScheme name="myGrid">
      <a:dk1>
        <a:sysClr val="windowText" lastClr="000000"/>
      </a:dk1>
      <a:lt1>
        <a:sysClr val="window" lastClr="FFFFFF"/>
      </a:lt1>
      <a:dk2>
        <a:srgbClr val="443C72"/>
      </a:dk2>
      <a:lt2>
        <a:srgbClr val="FFFFFF"/>
      </a:lt2>
      <a:accent1>
        <a:srgbClr val="F29400"/>
      </a:accent1>
      <a:accent2>
        <a:srgbClr val="FDC300"/>
      </a:accent2>
      <a:accent3>
        <a:srgbClr val="A5C249"/>
      </a:accent3>
      <a:accent4>
        <a:srgbClr val="009EE0"/>
      </a:accent4>
      <a:accent5>
        <a:srgbClr val="5B5099"/>
      </a:accent5>
      <a:accent6>
        <a:srgbClr val="006AB2"/>
      </a:accent6>
      <a:hlink>
        <a:srgbClr val="0070C0"/>
      </a:hlink>
      <a:folHlink>
        <a:srgbClr val="00B0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Taverna_Manchester_Theme</Template>
  <TotalTime>35289</TotalTime>
  <Words>309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ＭＳ Ｐゴシック</vt:lpstr>
      <vt:lpstr>Calibri</vt:lpstr>
      <vt:lpstr>Calibri Light</vt:lpstr>
      <vt:lpstr>Wingdings</vt:lpstr>
      <vt:lpstr>Wingdings 2</vt:lpstr>
      <vt:lpstr>Taverna_Manchester_Theme</vt:lpstr>
      <vt:lpstr>PowerPoint Presentation</vt:lpstr>
      <vt:lpstr>Importing data from a spreadsheet</vt:lpstr>
      <vt:lpstr>Importing data from a spreadsheet </vt:lpstr>
      <vt:lpstr>Importing data from a spreadsheet </vt:lpstr>
      <vt:lpstr>Importing data from a spreadsheet </vt:lpstr>
      <vt:lpstr>Create a simple workflow</vt:lpstr>
      <vt:lpstr>Importing data from a spreadsheet </vt:lpstr>
      <vt:lpstr>Importing data from a spreadsheet </vt:lpstr>
    </vt:vector>
  </TitlesOfParts>
  <Company>Department of Computer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</dc:title>
  <dc:creator>Katy</dc:creator>
  <cp:lastModifiedBy>Aleksandra Pawlik</cp:lastModifiedBy>
  <cp:revision>754</cp:revision>
  <cp:lastPrinted>2015-01-21T16:55:40Z</cp:lastPrinted>
  <dcterms:created xsi:type="dcterms:W3CDTF">2013-09-03T20:01:36Z</dcterms:created>
  <dcterms:modified xsi:type="dcterms:W3CDTF">2015-01-21T16:55:48Z</dcterms:modified>
</cp:coreProperties>
</file>