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58" r:id="rId5"/>
    <p:sldId id="260" r:id="rId6"/>
    <p:sldId id="261" r:id="rId7"/>
    <p:sldId id="262" r:id="rId8"/>
    <p:sldId id="263" r:id="rId9"/>
    <p:sldId id="277" r:id="rId10"/>
    <p:sldId id="278"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0775098F-3DF4-4490-B5CC-5CDAD29672BA}" type="datetimeFigureOut">
              <a:rPr lang="el-GR" smtClean="0"/>
              <a:pPr/>
              <a:t>7/5/2016</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EEC059C-9B57-4554-A745-65341261CB7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0775098F-3DF4-4490-B5CC-5CDAD29672BA}" type="datetimeFigureOut">
              <a:rPr lang="el-GR" smtClean="0"/>
              <a:pPr/>
              <a:t>7/5/2016</a:t>
            </a:fld>
            <a:endParaRPr lang="el-GR"/>
          </a:p>
        </p:txBody>
      </p:sp>
      <p:sp>
        <p:nvSpPr>
          <p:cNvPr id="27" name="26 - Θέση αριθμού διαφάνειας"/>
          <p:cNvSpPr>
            <a:spLocks noGrp="1"/>
          </p:cNvSpPr>
          <p:nvPr>
            <p:ph type="sldNum" sz="quarter" idx="11"/>
          </p:nvPr>
        </p:nvSpPr>
        <p:spPr/>
        <p:txBody>
          <a:bodyPr rtlCol="0"/>
          <a:lstStyle/>
          <a:p>
            <a:fld id="{DEEC059C-9B57-4554-A745-65341261CB76}"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0775098F-3DF4-4490-B5CC-5CDAD29672BA}" type="datetimeFigureOut">
              <a:rPr lang="el-GR" smtClean="0"/>
              <a:pPr/>
              <a:t>7/5/2016</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EC059C-9B57-4554-A745-65341261CB7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7/5/2016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775098F-3DF4-4490-B5CC-5CDAD29672BA}" type="datetimeFigureOut">
              <a:rPr lang="el-GR" smtClean="0"/>
              <a:pPr/>
              <a:t>7/5/2016</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EEC059C-9B57-4554-A745-65341261CB7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odykopsi@yahoo.gr"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57200" y="428605"/>
            <a:ext cx="8458200" cy="3443308"/>
          </a:xfrm>
        </p:spPr>
        <p:txBody>
          <a:bodyPr>
            <a:normAutofit/>
          </a:bodyPr>
          <a:lstStyle/>
          <a:p>
            <a:r>
              <a:rPr lang="en-AU" sz="2800" b="1" dirty="0" smtClean="0">
                <a:latin typeface="Times New Roman" pitchFamily="18" charset="0"/>
                <a:cs typeface="Times New Roman" pitchFamily="18" charset="0"/>
              </a:rPr>
              <a:t>Modified </a:t>
            </a:r>
            <a:r>
              <a:rPr lang="en-AU" sz="2800" b="1" dirty="0" smtClean="0">
                <a:latin typeface="Times New Roman" pitchFamily="18" charset="0"/>
                <a:cs typeface="Times New Roman" pitchFamily="18" charset="0"/>
              </a:rPr>
              <a:t>Contingent Valuation Method for Agricultural Wastes between the Areas of Peloponnese and Thessaly in Greece. </a:t>
            </a:r>
            <a:endParaRPr lang="el-GR" sz="2800" b="1"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457200" y="3899938"/>
            <a:ext cx="8258204" cy="2529458"/>
          </a:xfrm>
        </p:spPr>
        <p:txBody>
          <a:bodyPr>
            <a:normAutofit/>
          </a:bodyPr>
          <a:lstStyle/>
          <a:p>
            <a:r>
              <a:rPr lang="en-US" b="1" u="sng" dirty="0" err="1" smtClean="0">
                <a:latin typeface="Times New Roman" pitchFamily="18" charset="0"/>
                <a:cs typeface="Times New Roman" pitchFamily="18" charset="0"/>
              </a:rPr>
              <a:t>Odysseas</a:t>
            </a:r>
            <a:r>
              <a:rPr lang="en-US" b="1" u="sng" dirty="0" smtClean="0">
                <a:latin typeface="Times New Roman" pitchFamily="18" charset="0"/>
                <a:cs typeface="Times New Roman" pitchFamily="18" charset="0"/>
              </a:rPr>
              <a:t> N. </a:t>
            </a:r>
            <a:r>
              <a:rPr lang="en-US" b="1" u="sng" dirty="0" err="1" smtClean="0">
                <a:latin typeface="Times New Roman" pitchFamily="18" charset="0"/>
                <a:cs typeface="Times New Roman" pitchFamily="18" charset="0"/>
              </a:rPr>
              <a:t>Kopsidas</a:t>
            </a:r>
            <a:r>
              <a:rPr lang="en-US" b="1" u="sng" dirty="0" smtClean="0">
                <a:latin typeface="Times New Roman" pitchFamily="18" charset="0"/>
                <a:cs typeface="Times New Roman" pitchFamily="18" charset="0"/>
              </a:rPr>
              <a:t> </a:t>
            </a:r>
            <a:r>
              <a:rPr lang="en-US" b="1" u="sng" baseline="30000" dirty="0" smtClean="0">
                <a:latin typeface="Times New Roman" pitchFamily="18" charset="0"/>
                <a:cs typeface="Times New Roman" pitchFamily="18" charset="0"/>
              </a:rPr>
              <a:t>1</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Athanasios</a:t>
            </a:r>
            <a:r>
              <a:rPr lang="en-US" b="1" dirty="0" smtClean="0">
                <a:latin typeface="Times New Roman" pitchFamily="18" charset="0"/>
                <a:cs typeface="Times New Roman" pitchFamily="18" charset="0"/>
              </a:rPr>
              <a:t> N. </a:t>
            </a:r>
            <a:r>
              <a:rPr lang="en-US" b="1" dirty="0" err="1" smtClean="0">
                <a:latin typeface="Times New Roman" pitchFamily="18" charset="0"/>
                <a:cs typeface="Times New Roman" pitchFamily="18" charset="0"/>
              </a:rPr>
              <a:t>Kopsidas</a:t>
            </a:r>
            <a:r>
              <a:rPr lang="en-US" b="1" dirty="0" smtClean="0">
                <a:latin typeface="Times New Roman" pitchFamily="18" charset="0"/>
                <a:cs typeface="Times New Roman" pitchFamily="18" charset="0"/>
              </a:rPr>
              <a:t> </a:t>
            </a:r>
            <a:r>
              <a:rPr lang="en-US" b="1" baseline="30000" dirty="0" smtClean="0">
                <a:latin typeface="Times New Roman" pitchFamily="18" charset="0"/>
                <a:cs typeface="Times New Roman" pitchFamily="18" charset="0"/>
              </a:rPr>
              <a:t>2</a:t>
            </a:r>
          </a:p>
          <a:p>
            <a:endParaRPr lang="en-US" b="1" baseline="30000"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1. Department of Civil Engineering, Technological Educational Institute of Thessaloniki, 17thKm Thessaloniki - </a:t>
            </a:r>
            <a:r>
              <a:rPr lang="en-US" sz="1700" dirty="0" err="1" smtClean="0">
                <a:latin typeface="Times New Roman" pitchFamily="18" charset="0"/>
                <a:cs typeface="Times New Roman" pitchFamily="18" charset="0"/>
              </a:rPr>
              <a:t>Sindos</a:t>
            </a:r>
            <a:r>
              <a:rPr lang="en-US" sz="1700" dirty="0" smtClean="0">
                <a:latin typeface="Times New Roman" pitchFamily="18" charset="0"/>
                <a:cs typeface="Times New Roman" pitchFamily="18" charset="0"/>
              </a:rPr>
              <a:t>, 57400, Thessaloniki, Greece, e-mail: </a:t>
            </a:r>
            <a:r>
              <a:rPr lang="en-US" sz="1700" u="sng" dirty="0" smtClean="0">
                <a:latin typeface="Times New Roman" pitchFamily="18" charset="0"/>
                <a:cs typeface="Times New Roman" pitchFamily="18" charset="0"/>
                <a:hlinkClick r:id="rId2"/>
              </a:rPr>
              <a:t>odykopsi@yahoo.gr</a:t>
            </a:r>
            <a:r>
              <a:rPr lang="en-US" sz="1700" dirty="0" smtClean="0">
                <a:latin typeface="Times New Roman" pitchFamily="18" charset="0"/>
                <a:cs typeface="Times New Roman" pitchFamily="18" charset="0"/>
              </a:rPr>
              <a:t> </a:t>
            </a:r>
            <a:endParaRPr lang="el-GR" sz="1700"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2. School of Civil Engineering National Technical University of Athens, </a:t>
            </a:r>
            <a:r>
              <a:rPr lang="en-US" sz="1700" dirty="0" err="1" smtClean="0">
                <a:latin typeface="Times New Roman" pitchFamily="18" charset="0"/>
                <a:cs typeface="Times New Roman" pitchFamily="18" charset="0"/>
              </a:rPr>
              <a:t>Heroon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Polytechneiou</a:t>
            </a:r>
            <a:r>
              <a:rPr lang="en-US" sz="17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rPr>
              <a:t>9,157 </a:t>
            </a:r>
            <a:r>
              <a:rPr lang="en-US" sz="1700" dirty="0" smtClean="0">
                <a:latin typeface="Times New Roman" pitchFamily="18" charset="0"/>
                <a:cs typeface="Times New Roman" pitchFamily="18" charset="0"/>
              </a:rPr>
              <a:t>80 </a:t>
            </a:r>
            <a:r>
              <a:rPr lang="en-US" sz="1700" dirty="0" err="1" smtClean="0">
                <a:latin typeface="Times New Roman" pitchFamily="18" charset="0"/>
                <a:cs typeface="Times New Roman" pitchFamily="18" charset="0"/>
              </a:rPr>
              <a:t>Zografos</a:t>
            </a:r>
            <a:r>
              <a:rPr lang="en-US" sz="1700" dirty="0" smtClean="0">
                <a:latin typeface="Times New Roman" pitchFamily="18" charset="0"/>
                <a:cs typeface="Times New Roman" pitchFamily="18" charset="0"/>
              </a:rPr>
              <a:t> – Athens, Greece</a:t>
            </a:r>
            <a:endParaRPr lang="el-GR" sz="1700"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endParaRPr lang="el-GR" i="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2214546" y="928670"/>
            <a:ext cx="1500198" cy="1357322"/>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5357818" y="928670"/>
            <a:ext cx="1428760" cy="1357322"/>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The R</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Index</a:t>
            </a:r>
            <a:endParaRPr lang="el-GR" sz="2400" dirty="0"/>
          </a:p>
        </p:txBody>
      </p:sp>
      <p:sp>
        <p:nvSpPr>
          <p:cNvPr id="3" name="2 - Θέση περιεχομένου"/>
          <p:cNvSpPr>
            <a:spLocks noGrp="1"/>
          </p:cNvSpPr>
          <p:nvPr>
            <p:ph idx="1"/>
          </p:nvPr>
        </p:nvSpPr>
        <p:spPr/>
        <p:txBody>
          <a:bodyPr/>
          <a:lstStyle/>
          <a:p>
            <a:pPr>
              <a:buNone/>
            </a:pPr>
            <a:r>
              <a:rPr lang="en-AU" b="1" dirty="0" smtClean="0">
                <a:latin typeface="Times New Roman" pitchFamily="18" charset="0"/>
                <a:cs typeface="Times New Roman" pitchFamily="18" charset="0"/>
              </a:rPr>
              <a:t>Cox and Snell=0,656 </a:t>
            </a:r>
            <a:endParaRPr lang="en-AU" b="1" dirty="0" smtClean="0">
              <a:latin typeface="Times New Roman" pitchFamily="18" charset="0"/>
              <a:cs typeface="Times New Roman" pitchFamily="18" charset="0"/>
            </a:endParaRPr>
          </a:p>
          <a:p>
            <a:endParaRPr lang="en-AU" dirty="0" smtClean="0">
              <a:latin typeface="Times New Roman" pitchFamily="18" charset="0"/>
              <a:cs typeface="Times New Roman" pitchFamily="18" charset="0"/>
            </a:endParaRPr>
          </a:p>
          <a:p>
            <a:pPr>
              <a:buNone/>
            </a:pPr>
            <a:r>
              <a:rPr lang="en-AU" dirty="0" smtClean="0">
                <a:latin typeface="Times New Roman" pitchFamily="18" charset="0"/>
                <a:cs typeface="Times New Roman" pitchFamily="18" charset="0"/>
              </a:rPr>
              <a:t>and </a:t>
            </a:r>
            <a:r>
              <a:rPr lang="en-AU" dirty="0" smtClean="0">
                <a:latin typeface="Times New Roman" pitchFamily="18" charset="0"/>
                <a:cs typeface="Times New Roman" pitchFamily="18" charset="0"/>
              </a:rPr>
              <a:t>the coefficient </a:t>
            </a:r>
            <a:endParaRPr lang="en-AU" dirty="0" smtClean="0">
              <a:latin typeface="Times New Roman" pitchFamily="18" charset="0"/>
              <a:cs typeface="Times New Roman" pitchFamily="18" charset="0"/>
            </a:endParaRPr>
          </a:p>
          <a:p>
            <a:pPr>
              <a:buNone/>
            </a:pPr>
            <a:endParaRPr lang="en-AU" dirty="0" smtClean="0">
              <a:latin typeface="Times New Roman" pitchFamily="18" charset="0"/>
              <a:cs typeface="Times New Roman" pitchFamily="18" charset="0"/>
            </a:endParaRPr>
          </a:p>
          <a:p>
            <a:pPr>
              <a:buNone/>
            </a:pPr>
            <a:r>
              <a:rPr lang="en-AU" b="1" dirty="0" err="1" smtClean="0">
                <a:latin typeface="Times New Roman" pitchFamily="18" charset="0"/>
                <a:cs typeface="Times New Roman" pitchFamily="18" charset="0"/>
              </a:rPr>
              <a:t>Nagelkerke</a:t>
            </a:r>
            <a:r>
              <a:rPr lang="en-AU" b="1" dirty="0" smtClean="0">
                <a:latin typeface="Times New Roman" pitchFamily="18" charset="0"/>
                <a:cs typeface="Times New Roman" pitchFamily="18" charset="0"/>
              </a:rPr>
              <a:t> </a:t>
            </a:r>
            <a:r>
              <a:rPr lang="en-AU" b="1" dirty="0" smtClean="0">
                <a:latin typeface="Times New Roman" pitchFamily="18" charset="0"/>
                <a:cs typeface="Times New Roman" pitchFamily="18" charset="0"/>
              </a:rPr>
              <a:t>= 0.683</a:t>
            </a:r>
            <a:endParaRPr lang="el-GR"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566882"/>
          </a:xfrm>
        </p:spPr>
        <p:txBody>
          <a:bodyPr>
            <a:normAutofit/>
          </a:bodyPr>
          <a:lstStyle/>
          <a:p>
            <a:pPr algn="just"/>
            <a:r>
              <a:rPr lang="en-AU" sz="2400" b="1" dirty="0" smtClean="0">
                <a:latin typeface="Times New Roman" pitchFamily="18" charset="0"/>
                <a:cs typeface="Times New Roman" pitchFamily="18" charset="0"/>
              </a:rPr>
              <a:t>The question formulates the Willingness to Accept (</a:t>
            </a:r>
            <a:r>
              <a:rPr lang="en-AU" sz="2400" b="1" dirty="0" err="1" smtClean="0">
                <a:latin typeface="Times New Roman" pitchFamily="18" charset="0"/>
                <a:cs typeface="Times New Roman" pitchFamily="18" charset="0"/>
              </a:rPr>
              <a:t>WtA</a:t>
            </a:r>
            <a:r>
              <a:rPr lang="en-AU" sz="2400" b="1" dirty="0" smtClean="0">
                <a:latin typeface="Times New Roman" pitchFamily="18" charset="0"/>
                <a:cs typeface="Times New Roman" pitchFamily="18" charset="0"/>
              </a:rPr>
              <a:t>) of the interviewee that is their wish for remuneration in order to allow someone to gather and take away the leftovers of the agricultural </a:t>
            </a:r>
            <a:r>
              <a:rPr lang="en-AU" sz="2400" b="1" dirty="0" smtClean="0">
                <a:latin typeface="Times New Roman" pitchFamily="18" charset="0"/>
                <a:cs typeface="Times New Roman" pitchFamily="18" charset="0"/>
              </a:rPr>
              <a:t>exploitation</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0000" lnSpcReduction="20000"/>
          </a:bodyPr>
          <a:lstStyle/>
          <a:p>
            <a:pPr algn="just"/>
            <a:r>
              <a:rPr lang="en-AU" dirty="0" smtClean="0">
                <a:latin typeface="Times New Roman" pitchFamily="18" charset="0"/>
                <a:cs typeface="Times New Roman" pitchFamily="18" charset="0"/>
              </a:rPr>
              <a:t>The </a:t>
            </a:r>
            <a:r>
              <a:rPr lang="en-AU" b="1" dirty="0" smtClean="0">
                <a:latin typeface="Times New Roman" pitchFamily="18" charset="0"/>
                <a:cs typeface="Times New Roman" pitchFamily="18" charset="0"/>
              </a:rPr>
              <a:t>71.7</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specimen, answered that they would relinquish their farming leftovers without asking for any monetary remuneration. </a:t>
            </a:r>
            <a:endParaRPr lang="en-AU" dirty="0" smtClean="0">
              <a:latin typeface="Times New Roman" pitchFamily="18" charset="0"/>
              <a:cs typeface="Times New Roman" pitchFamily="18" charset="0"/>
            </a:endParaRP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Out </a:t>
            </a:r>
            <a:r>
              <a:rPr lang="en-AU" dirty="0" smtClean="0">
                <a:latin typeface="Times New Roman" pitchFamily="18" charset="0"/>
                <a:cs typeface="Times New Roman" pitchFamily="18" charset="0"/>
              </a:rPr>
              <a:t>of the remaining </a:t>
            </a:r>
            <a:r>
              <a:rPr lang="en-AU" b="1" dirty="0" smtClean="0">
                <a:latin typeface="Times New Roman" pitchFamily="18" charset="0"/>
                <a:cs typeface="Times New Roman" pitchFamily="18" charset="0"/>
              </a:rPr>
              <a:t>28.3%</a:t>
            </a:r>
            <a:r>
              <a:rPr lang="en-AU" dirty="0" smtClean="0">
                <a:latin typeface="Times New Roman" pitchFamily="18" charset="0"/>
                <a:cs typeface="Times New Roman" pitchFamily="18" charset="0"/>
              </a:rPr>
              <a:t> of the specimen, </a:t>
            </a:r>
            <a:r>
              <a:rPr lang="en-AU" b="1" dirty="0" smtClean="0">
                <a:latin typeface="Times New Roman" pitchFamily="18" charset="0"/>
                <a:cs typeface="Times New Roman" pitchFamily="18" charset="0"/>
              </a:rPr>
              <a:t>11.7%</a:t>
            </a:r>
            <a:r>
              <a:rPr lang="en-AU" dirty="0" smtClean="0">
                <a:latin typeface="Times New Roman" pitchFamily="18" charset="0"/>
                <a:cs typeface="Times New Roman" pitchFamily="18" charset="0"/>
              </a:rPr>
              <a:t> answered that they would ask for </a:t>
            </a:r>
            <a:r>
              <a:rPr lang="en-AU" b="1" dirty="0" smtClean="0">
                <a:latin typeface="Times New Roman" pitchFamily="18" charset="0"/>
                <a:cs typeface="Times New Roman" pitchFamily="18" charset="0"/>
              </a:rPr>
              <a:t>1-5 euro </a:t>
            </a:r>
            <a:r>
              <a:rPr lang="en-AU" dirty="0" smtClean="0">
                <a:latin typeface="Times New Roman" pitchFamily="18" charset="0"/>
                <a:cs typeface="Times New Roman" pitchFamily="18" charset="0"/>
              </a:rPr>
              <a:t>to relinquish the farming leftovers in each cultivated </a:t>
            </a:r>
            <a:r>
              <a:rPr lang="en-AU" dirty="0" err="1" smtClean="0">
                <a:latin typeface="Times New Roman" pitchFamily="18" charset="0"/>
                <a:cs typeface="Times New Roman" pitchFamily="18" charset="0"/>
              </a:rPr>
              <a:t>stremma</a:t>
            </a:r>
            <a:r>
              <a:rPr lang="en-AU" dirty="0" smtClean="0">
                <a:latin typeface="Times New Roman" pitchFamily="18" charset="0"/>
                <a:cs typeface="Times New Roman" pitchFamily="18" charset="0"/>
              </a:rPr>
              <a:t> on a yearly basis</a:t>
            </a:r>
            <a:r>
              <a:rPr lang="en-AU" dirty="0" smtClean="0">
                <a:latin typeface="Times New Roman" pitchFamily="18" charset="0"/>
                <a:cs typeface="Times New Roman" pitchFamily="18" charset="0"/>
              </a:rPr>
              <a:t>.</a:t>
            </a:r>
          </a:p>
          <a:p>
            <a:pPr algn="just">
              <a:buNone/>
            </a:pPr>
            <a:r>
              <a:rPr lang="en-AU" dirty="0" smtClean="0">
                <a:latin typeface="Times New Roman" pitchFamily="18" charset="0"/>
                <a:cs typeface="Times New Roman" pitchFamily="18" charset="0"/>
              </a:rPr>
              <a:t> </a:t>
            </a:r>
          </a:p>
          <a:p>
            <a:pPr algn="just"/>
            <a:r>
              <a:rPr lang="en-AU" dirty="0" smtClean="0">
                <a:latin typeface="Times New Roman" pitchFamily="18" charset="0"/>
                <a:cs typeface="Times New Roman" pitchFamily="18" charset="0"/>
              </a:rPr>
              <a:t>Similarly </a:t>
            </a:r>
            <a:r>
              <a:rPr lang="en-AU" dirty="0" smtClean="0">
                <a:latin typeface="Times New Roman" pitchFamily="18" charset="0"/>
                <a:cs typeface="Times New Roman" pitchFamily="18" charset="0"/>
              </a:rPr>
              <a:t>another </a:t>
            </a:r>
            <a:r>
              <a:rPr lang="en-AU" b="1" dirty="0" smtClean="0">
                <a:latin typeface="Times New Roman" pitchFamily="18" charset="0"/>
                <a:cs typeface="Times New Roman" pitchFamily="18" charset="0"/>
              </a:rPr>
              <a:t>11.7%</a:t>
            </a:r>
            <a:r>
              <a:rPr lang="en-AU" dirty="0" smtClean="0">
                <a:latin typeface="Times New Roman" pitchFamily="18" charset="0"/>
                <a:cs typeface="Times New Roman" pitchFamily="18" charset="0"/>
              </a:rPr>
              <a:t> of the specimen answered that they would ask for </a:t>
            </a:r>
            <a:r>
              <a:rPr lang="en-AU" b="1" dirty="0" smtClean="0">
                <a:latin typeface="Times New Roman" pitchFamily="18" charset="0"/>
                <a:cs typeface="Times New Roman" pitchFamily="18" charset="0"/>
              </a:rPr>
              <a:t>6-10 euro</a:t>
            </a:r>
            <a:r>
              <a:rPr lang="en-AU" dirty="0" smtClean="0">
                <a:latin typeface="Times New Roman" pitchFamily="18" charset="0"/>
                <a:cs typeface="Times New Roman" pitchFamily="18" charset="0"/>
              </a:rPr>
              <a:t> for the same above reason</a:t>
            </a:r>
            <a:r>
              <a:rPr lang="en-AU" dirty="0" smtClean="0">
                <a:latin typeface="Times New Roman" pitchFamily="18" charset="0"/>
                <a:cs typeface="Times New Roman" pitchFamily="18" charset="0"/>
              </a:rPr>
              <a:t>.</a:t>
            </a:r>
          </a:p>
          <a:p>
            <a:pPr algn="just">
              <a:buNone/>
            </a:pPr>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O</a:t>
            </a:r>
            <a:r>
              <a:rPr lang="en-AU" dirty="0" smtClean="0">
                <a:latin typeface="Times New Roman" pitchFamily="18" charset="0"/>
                <a:cs typeface="Times New Roman" pitchFamily="18" charset="0"/>
              </a:rPr>
              <a:t>ne </a:t>
            </a:r>
            <a:r>
              <a:rPr lang="en-AU" dirty="0" smtClean="0">
                <a:latin typeface="Times New Roman" pitchFamily="18" charset="0"/>
                <a:cs typeface="Times New Roman" pitchFamily="18" charset="0"/>
              </a:rPr>
              <a:t>person in each category(1.67% of the specimen), answered that the remuneration he would ask to relinquish his farming leftovers would be </a:t>
            </a:r>
            <a:r>
              <a:rPr lang="en-AU" b="1" dirty="0" smtClean="0">
                <a:latin typeface="Times New Roman" pitchFamily="18" charset="0"/>
                <a:cs typeface="Times New Roman" pitchFamily="18" charset="0"/>
              </a:rPr>
              <a:t>11 – 15 euro </a:t>
            </a:r>
            <a:r>
              <a:rPr lang="en-AU" dirty="0" smtClean="0">
                <a:latin typeface="Times New Roman" pitchFamily="18" charset="0"/>
                <a:cs typeface="Times New Roman" pitchFamily="18" charset="0"/>
              </a:rPr>
              <a:t>in the first instance, </a:t>
            </a:r>
            <a:r>
              <a:rPr lang="en-AU" b="1" dirty="0" smtClean="0">
                <a:latin typeface="Times New Roman" pitchFamily="18" charset="0"/>
                <a:cs typeface="Times New Roman" pitchFamily="18" charset="0"/>
              </a:rPr>
              <a:t>16 – 20 euro</a:t>
            </a:r>
            <a:r>
              <a:rPr lang="en-AU" dirty="0" smtClean="0">
                <a:latin typeface="Times New Roman" pitchFamily="18" charset="0"/>
                <a:cs typeface="Times New Roman" pitchFamily="18" charset="0"/>
              </a:rPr>
              <a:t> in the second instance and </a:t>
            </a:r>
            <a:r>
              <a:rPr lang="en-AU" b="1" dirty="0" smtClean="0">
                <a:latin typeface="Times New Roman" pitchFamily="18" charset="0"/>
                <a:cs typeface="Times New Roman" pitchFamily="18" charset="0"/>
              </a:rPr>
              <a:t>21 euro up </a:t>
            </a:r>
            <a:r>
              <a:rPr lang="en-AU" dirty="0" smtClean="0">
                <a:latin typeface="Times New Roman" pitchFamily="18" charset="0"/>
                <a:cs typeface="Times New Roman" pitchFamily="18" charset="0"/>
              </a:rPr>
              <a:t>in the last instance. </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We observe that in the first </a:t>
            </a:r>
            <a:r>
              <a:rPr lang="en-AU" sz="2400" b="1" dirty="0" smtClean="0">
                <a:latin typeface="Times New Roman" pitchFamily="18" charset="0"/>
                <a:cs typeface="Times New Roman" pitchFamily="18" charset="0"/>
              </a:rPr>
              <a:t>category... </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r>
              <a:rPr lang="en-AU" sz="2400" dirty="0" smtClean="0">
                <a:latin typeface="Times New Roman" pitchFamily="18" charset="0"/>
                <a:cs typeface="Times New Roman" pitchFamily="18" charset="0"/>
              </a:rPr>
              <a:t>That </a:t>
            </a:r>
            <a:r>
              <a:rPr lang="en-AU" sz="2400" dirty="0" smtClean="0">
                <a:latin typeface="Times New Roman" pitchFamily="18" charset="0"/>
                <a:cs typeface="Times New Roman" pitchFamily="18" charset="0"/>
              </a:rPr>
              <a:t>is the one of those stating that they do not ask for any remuneration to relinquish their farming </a:t>
            </a:r>
            <a:r>
              <a:rPr lang="en-AU" sz="2400" dirty="0" smtClean="0">
                <a:latin typeface="Times New Roman" pitchFamily="18" charset="0"/>
                <a:cs typeface="Times New Roman" pitchFamily="18" charset="0"/>
              </a:rPr>
              <a:t>leftovers</a:t>
            </a:r>
          </a:p>
          <a:p>
            <a:pPr algn="just">
              <a:buNone/>
            </a:pPr>
            <a:r>
              <a:rPr lang="en-AU" sz="2400" dirty="0" smtClean="0">
                <a:latin typeface="Times New Roman" pitchFamily="18" charset="0"/>
                <a:cs typeface="Times New Roman" pitchFamily="18" charset="0"/>
              </a:rPr>
              <a:t> </a:t>
            </a:r>
          </a:p>
          <a:p>
            <a:pPr algn="just"/>
            <a:r>
              <a:rPr lang="en-AU" sz="2400" b="1" dirty="0" smtClean="0">
                <a:latin typeface="Times New Roman" pitchFamily="18" charset="0"/>
                <a:cs typeface="Times New Roman" pitchFamily="18" charset="0"/>
              </a:rPr>
              <a:t>58.1</a:t>
            </a:r>
            <a:r>
              <a:rPr lang="en-AU" sz="2400" b="1"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 of the specimen would participate without any recompense in the entire </a:t>
            </a:r>
            <a:r>
              <a:rPr lang="en-AU" sz="2400" dirty="0" smtClean="0">
                <a:latin typeface="Times New Roman" pitchFamily="18" charset="0"/>
                <a:cs typeface="Times New Roman" pitchFamily="18" charset="0"/>
              </a:rPr>
              <a:t>process </a:t>
            </a:r>
          </a:p>
          <a:p>
            <a:pPr algn="just">
              <a:buNone/>
            </a:pPr>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while </a:t>
            </a:r>
            <a:r>
              <a:rPr lang="en-AU" sz="2400" b="1" dirty="0" smtClean="0">
                <a:latin typeface="Times New Roman" pitchFamily="18" charset="0"/>
                <a:cs typeface="Times New Roman" pitchFamily="18" charset="0"/>
              </a:rPr>
              <a:t>41.8%</a:t>
            </a:r>
            <a:r>
              <a:rPr lang="en-AU" sz="2400" dirty="0" smtClean="0">
                <a:latin typeface="Times New Roman" pitchFamily="18" charset="0"/>
                <a:cs typeface="Times New Roman" pitchFamily="18" charset="0"/>
              </a:rPr>
              <a:t> would not participate without recompense.</a:t>
            </a:r>
            <a:endParaRPr lang="el-GR" sz="2400" dirty="0" smtClean="0">
              <a:latin typeface="Times New Roman" pitchFamily="18" charset="0"/>
              <a:cs typeface="Times New Roman" pitchFamily="18" charset="0"/>
            </a:endParaRP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In the second </a:t>
            </a:r>
            <a:r>
              <a:rPr lang="en-AU" sz="2400" b="1" dirty="0" smtClean="0">
                <a:latin typeface="Times New Roman" pitchFamily="18" charset="0"/>
                <a:cs typeface="Times New Roman" pitchFamily="18" charset="0"/>
              </a:rPr>
              <a:t>category... </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AU" sz="2400" dirty="0" smtClean="0">
                <a:latin typeface="Times New Roman" pitchFamily="18" charset="0"/>
                <a:cs typeface="Times New Roman" pitchFamily="18" charset="0"/>
              </a:rPr>
              <a:t>That </a:t>
            </a:r>
            <a:r>
              <a:rPr lang="en-AU" sz="2400" dirty="0" smtClean="0">
                <a:latin typeface="Times New Roman" pitchFamily="18" charset="0"/>
                <a:cs typeface="Times New Roman" pitchFamily="18" charset="0"/>
              </a:rPr>
              <a:t>is the one of those wishing to collect monetary remuneration to relinquish their farming </a:t>
            </a:r>
            <a:r>
              <a:rPr lang="en-AU" sz="2400" dirty="0" smtClean="0">
                <a:latin typeface="Times New Roman" pitchFamily="18" charset="0"/>
                <a:cs typeface="Times New Roman" pitchFamily="18" charset="0"/>
              </a:rPr>
              <a:t>leftovers </a:t>
            </a:r>
          </a:p>
          <a:p>
            <a:pPr algn="just"/>
            <a:endParaRPr lang="en-AU" sz="2400" dirty="0" smtClean="0">
              <a:latin typeface="Times New Roman" pitchFamily="18" charset="0"/>
              <a:cs typeface="Times New Roman" pitchFamily="18" charset="0"/>
            </a:endParaRPr>
          </a:p>
          <a:p>
            <a:pPr algn="just"/>
            <a:r>
              <a:rPr lang="en-AU" sz="2400" b="1" dirty="0" smtClean="0">
                <a:latin typeface="Times New Roman" pitchFamily="18" charset="0"/>
                <a:cs typeface="Times New Roman" pitchFamily="18" charset="0"/>
              </a:rPr>
              <a:t>47</a:t>
            </a:r>
            <a:r>
              <a:rPr lang="en-AU" sz="2400" b="1"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 of the specimen answered that they would participate in the relevant </a:t>
            </a:r>
            <a:r>
              <a:rPr lang="en-AU" sz="2400" dirty="0" smtClean="0">
                <a:latin typeface="Times New Roman" pitchFamily="18" charset="0"/>
                <a:cs typeface="Times New Roman" pitchFamily="18" charset="0"/>
              </a:rPr>
              <a:t>procedure</a:t>
            </a: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contrary </a:t>
            </a:r>
            <a:r>
              <a:rPr lang="en-AU" sz="2400" dirty="0" smtClean="0">
                <a:latin typeface="Times New Roman" pitchFamily="18" charset="0"/>
                <a:cs typeface="Times New Roman" pitchFamily="18" charset="0"/>
              </a:rPr>
              <a:t>to the </a:t>
            </a:r>
            <a:r>
              <a:rPr lang="en-AU" sz="2400" b="1" dirty="0" smtClean="0">
                <a:latin typeface="Times New Roman" pitchFamily="18" charset="0"/>
                <a:cs typeface="Times New Roman" pitchFamily="18" charset="0"/>
              </a:rPr>
              <a:t>52.9%</a:t>
            </a:r>
            <a:r>
              <a:rPr lang="en-AU" sz="2400" dirty="0" smtClean="0">
                <a:latin typeface="Times New Roman" pitchFamily="18" charset="0"/>
                <a:cs typeface="Times New Roman" pitchFamily="18" charset="0"/>
              </a:rPr>
              <a:t> of the interviewees who stated that they would not </a:t>
            </a:r>
            <a:r>
              <a:rPr lang="en-AU" sz="2400" dirty="0" smtClean="0">
                <a:latin typeface="Times New Roman" pitchFamily="18" charset="0"/>
                <a:cs typeface="Times New Roman" pitchFamily="18" charset="0"/>
              </a:rPr>
              <a:t>participate</a:t>
            </a:r>
            <a:endParaRPr lang="el-GR"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In the first </a:t>
            </a:r>
            <a:r>
              <a:rPr lang="en-AU" sz="2400" b="1" dirty="0" smtClean="0">
                <a:latin typeface="Times New Roman" pitchFamily="18" charset="0"/>
                <a:cs typeface="Times New Roman" pitchFamily="18" charset="0"/>
              </a:rPr>
              <a:t>category...</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r>
              <a:rPr lang="en-AU" sz="2400" dirty="0" smtClean="0">
                <a:latin typeface="Times New Roman" pitchFamily="18" charset="0"/>
                <a:cs typeface="Times New Roman" pitchFamily="18" charset="0"/>
              </a:rPr>
              <a:t>Those </a:t>
            </a:r>
            <a:r>
              <a:rPr lang="en-AU" sz="2400" dirty="0" smtClean="0">
                <a:latin typeface="Times New Roman" pitchFamily="18" charset="0"/>
                <a:cs typeface="Times New Roman" pitchFamily="18" charset="0"/>
              </a:rPr>
              <a:t>who stated that they do not wish any remuneration to relinquish their farming leftovers, </a:t>
            </a:r>
            <a:endParaRPr lang="en-AU" sz="2400"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b="1" dirty="0" smtClean="0">
                <a:latin typeface="Times New Roman" pitchFamily="18" charset="0"/>
                <a:cs typeface="Times New Roman" pitchFamily="18" charset="0"/>
              </a:rPr>
              <a:t>58.1</a:t>
            </a:r>
            <a:r>
              <a:rPr lang="en-AU" sz="2400" b="1"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 of the specimen would participate in the whole procedure without recompense </a:t>
            </a:r>
            <a:endParaRPr lang="en-AU" sz="2400"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while </a:t>
            </a:r>
            <a:r>
              <a:rPr lang="en-AU" sz="2400" b="1" dirty="0" smtClean="0">
                <a:latin typeface="Times New Roman" pitchFamily="18" charset="0"/>
                <a:cs typeface="Times New Roman" pitchFamily="18" charset="0"/>
              </a:rPr>
              <a:t>41.8%</a:t>
            </a:r>
            <a:r>
              <a:rPr lang="en-AU" sz="2400" dirty="0" smtClean="0">
                <a:latin typeface="Times New Roman" pitchFamily="18" charset="0"/>
                <a:cs typeface="Times New Roman" pitchFamily="18" charset="0"/>
              </a:rPr>
              <a:t> would not participate without recompense.</a:t>
            </a:r>
            <a:endParaRPr lang="el-GR" sz="2400" dirty="0" smtClean="0">
              <a:latin typeface="Times New Roman" pitchFamily="18" charset="0"/>
              <a:cs typeface="Times New Roman" pitchFamily="18" charset="0"/>
            </a:endParaRP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In the second </a:t>
            </a:r>
            <a:r>
              <a:rPr lang="en-AU" sz="2400" b="1" dirty="0" smtClean="0">
                <a:latin typeface="Times New Roman" pitchFamily="18" charset="0"/>
                <a:cs typeface="Times New Roman" pitchFamily="18" charset="0"/>
              </a:rPr>
              <a:t>category...</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r>
              <a:rPr lang="en-AU" dirty="0" smtClean="0">
                <a:latin typeface="Times New Roman" pitchFamily="18" charset="0"/>
                <a:cs typeface="Times New Roman" pitchFamily="18" charset="0"/>
              </a:rPr>
              <a:t>Those </a:t>
            </a:r>
            <a:r>
              <a:rPr lang="en-AU" dirty="0" smtClean="0">
                <a:latin typeface="Times New Roman" pitchFamily="18" charset="0"/>
                <a:cs typeface="Times New Roman" pitchFamily="18" charset="0"/>
              </a:rPr>
              <a:t>wishing to collect monetary remuneration to relinquish  their farming </a:t>
            </a:r>
            <a:r>
              <a:rPr lang="en-AU" dirty="0" smtClean="0">
                <a:latin typeface="Times New Roman" pitchFamily="18" charset="0"/>
                <a:cs typeface="Times New Roman" pitchFamily="18" charset="0"/>
              </a:rPr>
              <a:t>leftovers </a:t>
            </a:r>
          </a:p>
          <a:p>
            <a:pPr algn="just"/>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47</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specimen answered that they would participate in the relevant </a:t>
            </a:r>
            <a:r>
              <a:rPr lang="en-AU" dirty="0" smtClean="0">
                <a:latin typeface="Times New Roman" pitchFamily="18" charset="0"/>
                <a:cs typeface="Times New Roman" pitchFamily="18" charset="0"/>
              </a:rPr>
              <a:t>procedure </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but </a:t>
            </a:r>
            <a:r>
              <a:rPr lang="en-AU" b="1" dirty="0" smtClean="0">
                <a:latin typeface="Times New Roman" pitchFamily="18" charset="0"/>
                <a:cs typeface="Times New Roman" pitchFamily="18" charset="0"/>
              </a:rPr>
              <a:t>52.9%</a:t>
            </a:r>
            <a:r>
              <a:rPr lang="en-AU" dirty="0" smtClean="0">
                <a:latin typeface="Times New Roman" pitchFamily="18" charset="0"/>
                <a:cs typeface="Times New Roman" pitchFamily="18" charset="0"/>
              </a:rPr>
              <a:t> of the interviewees stated that they would not </a:t>
            </a:r>
            <a:r>
              <a:rPr lang="en-AU" dirty="0" smtClean="0">
                <a:latin typeface="Times New Roman" pitchFamily="18" charset="0"/>
                <a:cs typeface="Times New Roman" pitchFamily="18" charset="0"/>
              </a:rPr>
              <a:t>participate </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443914" cy="1781196"/>
          </a:xfrm>
        </p:spPr>
        <p:txBody>
          <a:bodyPr>
            <a:normAutofit/>
          </a:bodyPr>
          <a:lstStyle/>
          <a:p>
            <a:pPr algn="just"/>
            <a:r>
              <a:rPr lang="en-AU" sz="2400" b="1" dirty="0" smtClean="0">
                <a:latin typeface="Times New Roman" pitchFamily="18" charset="0"/>
                <a:cs typeface="Times New Roman" pitchFamily="18" charset="0"/>
              </a:rPr>
              <a:t>Out of the first category which concerns those not wishing remuneration to relinquish their farming leftovers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n-AU" b="1" dirty="0" smtClean="0">
                <a:latin typeface="Times New Roman" pitchFamily="18" charset="0"/>
                <a:cs typeface="Times New Roman" pitchFamily="18" charset="0"/>
              </a:rPr>
              <a:t>26</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specimen stated that they abandon their farming leftovers in the </a:t>
            </a:r>
            <a:r>
              <a:rPr lang="en-AU" dirty="0" smtClean="0">
                <a:latin typeface="Times New Roman" pitchFamily="18" charset="0"/>
                <a:cs typeface="Times New Roman" pitchFamily="18" charset="0"/>
              </a:rPr>
              <a:t>field </a:t>
            </a:r>
          </a:p>
          <a:p>
            <a:endParaRPr lang="en-AU" dirty="0" smtClean="0">
              <a:latin typeface="Times New Roman" pitchFamily="18" charset="0"/>
              <a:cs typeface="Times New Roman" pitchFamily="18" charset="0"/>
            </a:endParaRPr>
          </a:p>
          <a:p>
            <a:r>
              <a:rPr lang="en-AU" dirty="0" smtClean="0">
                <a:latin typeface="Times New Roman" pitchFamily="18" charset="0"/>
                <a:cs typeface="Times New Roman" pitchFamily="18" charset="0"/>
              </a:rPr>
              <a:t>An </a:t>
            </a:r>
            <a:r>
              <a:rPr lang="en-AU" dirty="0" smtClean="0">
                <a:latin typeface="Times New Roman" pitchFamily="18" charset="0"/>
                <a:cs typeface="Times New Roman" pitchFamily="18" charset="0"/>
              </a:rPr>
              <a:t>equal percentage (</a:t>
            </a:r>
            <a:r>
              <a:rPr lang="en-AU" b="1" dirty="0" smtClean="0">
                <a:latin typeface="Times New Roman" pitchFamily="18" charset="0"/>
                <a:cs typeface="Times New Roman" pitchFamily="18" charset="0"/>
              </a:rPr>
              <a:t>26%</a:t>
            </a:r>
            <a:r>
              <a:rPr lang="en-AU" dirty="0" smtClean="0">
                <a:latin typeface="Times New Roman" pitchFamily="18" charset="0"/>
                <a:cs typeface="Times New Roman" pitchFamily="18" charset="0"/>
              </a:rPr>
              <a:t>) states that they burn the leftovers in the </a:t>
            </a:r>
            <a:r>
              <a:rPr lang="en-AU" dirty="0" smtClean="0">
                <a:latin typeface="Times New Roman" pitchFamily="18" charset="0"/>
                <a:cs typeface="Times New Roman" pitchFamily="18" charset="0"/>
              </a:rPr>
              <a:t>field </a:t>
            </a:r>
          </a:p>
          <a:p>
            <a:endParaRPr lang="en-AU" dirty="0" smtClean="0">
              <a:latin typeface="Times New Roman" pitchFamily="18" charset="0"/>
              <a:cs typeface="Times New Roman" pitchFamily="18" charset="0"/>
            </a:endParaRPr>
          </a:p>
          <a:p>
            <a:r>
              <a:rPr lang="en-AU" dirty="0" smtClean="0">
                <a:latin typeface="Times New Roman" pitchFamily="18" charset="0"/>
                <a:cs typeface="Times New Roman" pitchFamily="18" charset="0"/>
              </a:rPr>
              <a:t>Only </a:t>
            </a:r>
            <a:r>
              <a:rPr lang="en-AU" b="1" dirty="0" smtClean="0">
                <a:latin typeface="Times New Roman" pitchFamily="18" charset="0"/>
                <a:cs typeface="Times New Roman" pitchFamily="18" charset="0"/>
              </a:rPr>
              <a:t>2.3%</a:t>
            </a:r>
            <a:r>
              <a:rPr lang="en-AU" dirty="0" smtClean="0">
                <a:latin typeface="Times New Roman" pitchFamily="18" charset="0"/>
                <a:cs typeface="Times New Roman" pitchFamily="18" charset="0"/>
              </a:rPr>
              <a:t> gather the leftovers as fuel at home </a:t>
            </a:r>
            <a:r>
              <a:rPr lang="en-AU" dirty="0" smtClean="0">
                <a:latin typeface="Times New Roman" pitchFamily="18" charset="0"/>
                <a:cs typeface="Times New Roman" pitchFamily="18" charset="0"/>
              </a:rPr>
              <a:t>while </a:t>
            </a:r>
          </a:p>
          <a:p>
            <a:endParaRPr lang="en-AU" dirty="0" smtClean="0">
              <a:latin typeface="Times New Roman" pitchFamily="18" charset="0"/>
              <a:cs typeface="Times New Roman" pitchFamily="18" charset="0"/>
            </a:endParaRPr>
          </a:p>
          <a:p>
            <a:r>
              <a:rPr lang="en-AU" dirty="0" smtClean="0">
                <a:latin typeface="Times New Roman" pitchFamily="18" charset="0"/>
                <a:cs typeface="Times New Roman" pitchFamily="18" charset="0"/>
              </a:rPr>
              <a:t>T</a:t>
            </a:r>
            <a:r>
              <a:rPr lang="en-AU" dirty="0" smtClean="0">
                <a:latin typeface="Times New Roman" pitchFamily="18" charset="0"/>
                <a:cs typeface="Times New Roman" pitchFamily="18" charset="0"/>
              </a:rPr>
              <a:t>he </a:t>
            </a:r>
            <a:r>
              <a:rPr lang="en-AU" dirty="0" smtClean="0">
                <a:latin typeface="Times New Roman" pitchFamily="18" charset="0"/>
                <a:cs typeface="Times New Roman" pitchFamily="18" charset="0"/>
              </a:rPr>
              <a:t>majority that totals </a:t>
            </a:r>
            <a:r>
              <a:rPr lang="en-AU" b="1" dirty="0" smtClean="0">
                <a:latin typeface="Times New Roman" pitchFamily="18" charset="0"/>
                <a:cs typeface="Times New Roman" pitchFamily="18" charset="0"/>
              </a:rPr>
              <a:t>45.2%</a:t>
            </a:r>
            <a:r>
              <a:rPr lang="en-AU" dirty="0" smtClean="0">
                <a:latin typeface="Times New Roman" pitchFamily="18" charset="0"/>
                <a:cs typeface="Times New Roman" pitchFamily="18" charset="0"/>
              </a:rPr>
              <a:t> mention </a:t>
            </a:r>
            <a:r>
              <a:rPr lang="en-AU" dirty="0" smtClean="0">
                <a:latin typeface="Times New Roman" pitchFamily="18" charset="0"/>
                <a:cs typeface="Times New Roman" pitchFamily="18" charset="0"/>
              </a:rPr>
              <a:t>utilization</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1638320"/>
          </a:xfrm>
        </p:spPr>
        <p:txBody>
          <a:bodyPr>
            <a:normAutofit/>
          </a:bodyPr>
          <a:lstStyle/>
          <a:p>
            <a:pPr algn="just"/>
            <a:r>
              <a:rPr lang="en-AU" sz="2400" b="1" dirty="0" smtClean="0">
                <a:latin typeface="Times New Roman" pitchFamily="18" charset="0"/>
                <a:cs typeface="Times New Roman" pitchFamily="18" charset="0"/>
              </a:rPr>
              <a:t>Out of the second category, which concerns those wishing remuneration to relinquish their farming </a:t>
            </a:r>
            <a:r>
              <a:rPr lang="en-AU" sz="2400" b="1" dirty="0" smtClean="0">
                <a:latin typeface="Times New Roman" pitchFamily="18" charset="0"/>
                <a:cs typeface="Times New Roman" pitchFamily="18" charset="0"/>
              </a:rPr>
              <a:t>leftovers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n-AU" b="1" dirty="0" smtClean="0">
                <a:latin typeface="Times New Roman" pitchFamily="18" charset="0"/>
                <a:cs typeface="Times New Roman" pitchFamily="18" charset="0"/>
              </a:rPr>
              <a:t>26%</a:t>
            </a:r>
            <a:r>
              <a:rPr lang="en-AU" dirty="0" smtClean="0">
                <a:latin typeface="Times New Roman" pitchFamily="18" charset="0"/>
                <a:cs typeface="Times New Roman" pitchFamily="18" charset="0"/>
              </a:rPr>
              <a:t> of the specimen stated that they abandon the </a:t>
            </a:r>
            <a:r>
              <a:rPr lang="en-AU" dirty="0" smtClean="0">
                <a:latin typeface="Times New Roman" pitchFamily="18" charset="0"/>
                <a:cs typeface="Times New Roman" pitchFamily="18" charset="0"/>
              </a:rPr>
              <a:t>leftovers </a:t>
            </a:r>
            <a:r>
              <a:rPr lang="en-AU" dirty="0" smtClean="0">
                <a:latin typeface="Times New Roman" pitchFamily="18" charset="0"/>
                <a:cs typeface="Times New Roman" pitchFamily="18" charset="0"/>
              </a:rPr>
              <a:t>of their farming exploitation in the </a:t>
            </a:r>
            <a:r>
              <a:rPr lang="en-AU" dirty="0" smtClean="0">
                <a:latin typeface="Times New Roman" pitchFamily="18" charset="0"/>
                <a:cs typeface="Times New Roman" pitchFamily="18" charset="0"/>
              </a:rPr>
              <a:t>field</a:t>
            </a:r>
            <a:endParaRPr lang="el-G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1709758"/>
          </a:xfrm>
        </p:spPr>
        <p:txBody>
          <a:bodyPr>
            <a:normAutofit/>
          </a:bodyPr>
          <a:lstStyle/>
          <a:p>
            <a:pPr algn="just"/>
            <a:r>
              <a:rPr lang="en-AU" sz="2400" b="1" dirty="0" smtClean="0">
                <a:latin typeface="Times New Roman" pitchFamily="18" charset="0"/>
                <a:cs typeface="Times New Roman" pitchFamily="18" charset="0"/>
              </a:rPr>
              <a:t>Out of the first category, i.e. those stating that they do not wish any remuneration to relinquish their farming </a:t>
            </a:r>
            <a:r>
              <a:rPr lang="en-AU" sz="2400" b="1" dirty="0" smtClean="0">
                <a:latin typeface="Times New Roman" pitchFamily="18" charset="0"/>
                <a:cs typeface="Times New Roman" pitchFamily="18" charset="0"/>
              </a:rPr>
              <a:t>leftovers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r>
              <a:rPr lang="en-AU" b="1" dirty="0" smtClean="0">
                <a:latin typeface="Times New Roman" pitchFamily="18" charset="0"/>
                <a:cs typeface="Times New Roman" pitchFamily="18" charset="0"/>
              </a:rPr>
              <a:t>18.6%</a:t>
            </a:r>
            <a:r>
              <a:rPr lang="en-AU" dirty="0" smtClean="0">
                <a:latin typeface="Times New Roman" pitchFamily="18" charset="0"/>
                <a:cs typeface="Times New Roman" pitchFamily="18" charset="0"/>
              </a:rPr>
              <a:t> of the specimen report an income smaller of the average of the farmers in the area who are involved in similar farming </a:t>
            </a:r>
            <a:r>
              <a:rPr lang="en-AU" dirty="0" smtClean="0">
                <a:latin typeface="Times New Roman" pitchFamily="18" charset="0"/>
                <a:cs typeface="Times New Roman" pitchFamily="18" charset="0"/>
              </a:rPr>
              <a:t>exploitation </a:t>
            </a:r>
          </a:p>
          <a:p>
            <a:pPr algn="just"/>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67.4</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specimen report an income approximately equal to the average and finally </a:t>
            </a:r>
            <a:r>
              <a:rPr lang="en-AU" dirty="0" smtClean="0">
                <a:latin typeface="Times New Roman" pitchFamily="18" charset="0"/>
                <a:cs typeface="Times New Roman" pitchFamily="18" charset="0"/>
              </a:rPr>
              <a:t>only</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 </a:t>
            </a:r>
            <a:r>
              <a:rPr lang="en-AU" b="1" dirty="0" smtClean="0">
                <a:latin typeface="Times New Roman" pitchFamily="18" charset="0"/>
                <a:cs typeface="Times New Roman" pitchFamily="18" charset="0"/>
              </a:rPr>
              <a:t>13.9%</a:t>
            </a:r>
            <a:r>
              <a:rPr lang="en-AU" dirty="0" smtClean="0">
                <a:latin typeface="Times New Roman" pitchFamily="18" charset="0"/>
                <a:cs typeface="Times New Roman" pitchFamily="18" charset="0"/>
              </a:rPr>
              <a:t> of the interviewees report an income bigger than the average in the </a:t>
            </a:r>
            <a:r>
              <a:rPr lang="en-AU" dirty="0" smtClean="0">
                <a:latin typeface="Times New Roman" pitchFamily="18" charset="0"/>
                <a:cs typeface="Times New Roman" pitchFamily="18" charset="0"/>
              </a:rPr>
              <a:t>area</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1709758"/>
          </a:xfrm>
        </p:spPr>
        <p:txBody>
          <a:bodyPr>
            <a:normAutofit/>
          </a:bodyPr>
          <a:lstStyle/>
          <a:p>
            <a:pPr algn="just"/>
            <a:r>
              <a:rPr lang="en-AU" sz="2400" b="1" dirty="0" smtClean="0">
                <a:latin typeface="Times New Roman" pitchFamily="18" charset="0"/>
                <a:cs typeface="Times New Roman" pitchFamily="18" charset="0"/>
              </a:rPr>
              <a:t>Out of the second category, that is the one wishing to collect monetary remuneration to relinquish their farming leftovers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pPr algn="just"/>
            <a:r>
              <a:rPr lang="en-AU" b="1" dirty="0" smtClean="0">
                <a:latin typeface="Times New Roman" pitchFamily="18" charset="0"/>
                <a:cs typeface="Times New Roman" pitchFamily="18" charset="0"/>
              </a:rPr>
              <a:t>23.5%</a:t>
            </a:r>
            <a:r>
              <a:rPr lang="en-AU" dirty="0" smtClean="0">
                <a:latin typeface="Times New Roman" pitchFamily="18" charset="0"/>
                <a:cs typeface="Times New Roman" pitchFamily="18" charset="0"/>
              </a:rPr>
              <a:t> of the specimen report an income smaller than the average of the farmers in the area with similar farming </a:t>
            </a:r>
            <a:r>
              <a:rPr lang="en-AU" dirty="0" smtClean="0">
                <a:latin typeface="Times New Roman" pitchFamily="18" charset="0"/>
                <a:cs typeface="Times New Roman" pitchFamily="18" charset="0"/>
              </a:rPr>
              <a:t>exploitation </a:t>
            </a:r>
          </a:p>
          <a:p>
            <a:pPr algn="just"/>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47</a:t>
            </a:r>
            <a:r>
              <a:rPr lang="en-AU" b="1" dirty="0" smtClean="0">
                <a:latin typeface="Times New Roman" pitchFamily="18" charset="0"/>
                <a:cs typeface="Times New Roman" pitchFamily="18" charset="0"/>
              </a:rPr>
              <a:t>% </a:t>
            </a:r>
            <a:r>
              <a:rPr lang="en-AU" dirty="0" smtClean="0">
                <a:latin typeface="Times New Roman" pitchFamily="18" charset="0"/>
                <a:cs typeface="Times New Roman" pitchFamily="18" charset="0"/>
              </a:rPr>
              <a:t>of the specimen report an income approximately equal to that of the average and finally only </a:t>
            </a:r>
            <a:endParaRPr lang="en-AU" dirty="0" smtClean="0">
              <a:latin typeface="Times New Roman" pitchFamily="18" charset="0"/>
              <a:cs typeface="Times New Roman" pitchFamily="18" charset="0"/>
            </a:endParaRPr>
          </a:p>
          <a:p>
            <a:pPr algn="just"/>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29.41</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interviewee report an income bigger than the average in the </a:t>
            </a:r>
            <a:r>
              <a:rPr lang="en-AU" dirty="0" smtClean="0">
                <a:latin typeface="Times New Roman" pitchFamily="18" charset="0"/>
                <a:cs typeface="Times New Roman" pitchFamily="18" charset="0"/>
              </a:rPr>
              <a:t>area</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Contingent Valuation Method (CVM)</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n-AU" sz="2400" dirty="0" smtClean="0">
                <a:latin typeface="Times New Roman" pitchFamily="18" charset="0"/>
                <a:cs typeface="Times New Roman" pitchFamily="18" charset="0"/>
              </a:rPr>
              <a:t>The basic partial techniques used in </a:t>
            </a:r>
            <a:r>
              <a:rPr lang="en-AU" sz="2400" b="1" dirty="0" smtClean="0">
                <a:latin typeface="Times New Roman" pitchFamily="18" charset="0"/>
                <a:cs typeface="Times New Roman" pitchFamily="18" charset="0"/>
              </a:rPr>
              <a:t>CVM</a:t>
            </a:r>
            <a:r>
              <a:rPr lang="en-AU" sz="2400" dirty="0" smtClean="0">
                <a:latin typeface="Times New Roman" pitchFamily="18" charset="0"/>
                <a:cs typeface="Times New Roman" pitchFamily="18" charset="0"/>
              </a:rPr>
              <a:t> </a:t>
            </a:r>
            <a:r>
              <a:rPr lang="en-AU" sz="2400" dirty="0" smtClean="0">
                <a:latin typeface="Times New Roman" pitchFamily="18" charset="0"/>
                <a:cs typeface="Times New Roman" pitchFamily="18" charset="0"/>
              </a:rPr>
              <a:t>are:</a:t>
            </a:r>
          </a:p>
          <a:p>
            <a:pPr>
              <a:buNone/>
            </a:pPr>
            <a:endParaRPr lang="en-AU" sz="2400" dirty="0" smtClean="0">
              <a:latin typeface="Times New Roman" pitchFamily="18" charset="0"/>
              <a:cs typeface="Times New Roman" pitchFamily="18" charset="0"/>
            </a:endParaRPr>
          </a:p>
          <a:p>
            <a:r>
              <a:rPr lang="en-AU" sz="2400" dirty="0" smtClean="0">
                <a:latin typeface="Times New Roman" pitchFamily="18" charset="0"/>
                <a:cs typeface="Times New Roman" pitchFamily="18" charset="0"/>
              </a:rPr>
              <a:t> </a:t>
            </a:r>
            <a:r>
              <a:rPr lang="en-AU" sz="2400" dirty="0" smtClean="0">
                <a:latin typeface="Times New Roman" pitchFamily="18" charset="0"/>
                <a:cs typeface="Times New Roman" pitchFamily="18" charset="0"/>
              </a:rPr>
              <a:t>(</a:t>
            </a:r>
            <a:r>
              <a:rPr lang="en-AU" sz="2400" dirty="0" err="1" smtClean="0">
                <a:latin typeface="Times New Roman" pitchFamily="18" charset="0"/>
                <a:cs typeface="Times New Roman" pitchFamily="18" charset="0"/>
              </a:rPr>
              <a:t>i</a:t>
            </a:r>
            <a:r>
              <a:rPr lang="en-AU" sz="2400" dirty="0" smtClean="0">
                <a:latin typeface="Times New Roman" pitchFamily="18" charset="0"/>
                <a:cs typeface="Times New Roman" pitchFamily="18" charset="0"/>
              </a:rPr>
              <a:t>) willingness to pay (</a:t>
            </a:r>
            <a:r>
              <a:rPr lang="en-AU" sz="2400" b="1" dirty="0" err="1" smtClean="0">
                <a:latin typeface="Times New Roman" pitchFamily="18" charset="0"/>
                <a:cs typeface="Times New Roman" pitchFamily="18" charset="0"/>
              </a:rPr>
              <a:t>WtP</a:t>
            </a:r>
            <a:r>
              <a:rPr lang="en-AU" sz="2400" dirty="0" smtClean="0">
                <a:latin typeface="Times New Roman" pitchFamily="18" charset="0"/>
                <a:cs typeface="Times New Roman" pitchFamily="18" charset="0"/>
              </a:rPr>
              <a:t>), which is the maximum monetary amount that an individual would pay to obtain/preserve a good, and </a:t>
            </a:r>
            <a:endParaRPr lang="en-AU" sz="2400" dirty="0" smtClean="0">
              <a:latin typeface="Times New Roman" pitchFamily="18" charset="0"/>
              <a:cs typeface="Times New Roman" pitchFamily="18" charset="0"/>
            </a:endParaRPr>
          </a:p>
          <a:p>
            <a:pPr>
              <a:buNone/>
            </a:pPr>
            <a:endParaRPr lang="en-AU" sz="2400" dirty="0" smtClean="0">
              <a:latin typeface="Times New Roman" pitchFamily="18" charset="0"/>
              <a:cs typeface="Times New Roman" pitchFamily="18" charset="0"/>
            </a:endParaRPr>
          </a:p>
          <a:p>
            <a:r>
              <a:rPr lang="en-AU" sz="2400"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ii) willingness to accept (</a:t>
            </a:r>
            <a:r>
              <a:rPr lang="en-AU" sz="2400" b="1" dirty="0" err="1" smtClean="0">
                <a:latin typeface="Times New Roman" pitchFamily="18" charset="0"/>
                <a:cs typeface="Times New Roman" pitchFamily="18" charset="0"/>
              </a:rPr>
              <a:t>WtA</a:t>
            </a:r>
            <a:r>
              <a:rPr lang="en-AU" sz="2400" dirty="0" smtClean="0">
                <a:latin typeface="Times New Roman" pitchFamily="18" charset="0"/>
                <a:cs typeface="Times New Roman" pitchFamily="18" charset="0"/>
              </a:rPr>
              <a:t>) compensation, which is the minimum monetary amount required to relinquish the good. </a:t>
            </a:r>
            <a:endParaRPr lang="el-GR"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AU" sz="2700" b="1" dirty="0" smtClean="0">
                <a:latin typeface="Times New Roman" pitchFamily="18" charset="0"/>
                <a:cs typeface="Times New Roman" pitchFamily="18" charset="0"/>
              </a:rPr>
              <a:t>Concluding Remarks</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just"/>
            <a:r>
              <a:rPr lang="en-AU" dirty="0" smtClean="0">
                <a:latin typeface="Times New Roman" pitchFamily="18" charset="0"/>
                <a:cs typeface="Times New Roman" pitchFamily="18" charset="0"/>
              </a:rPr>
              <a:t>External effects are observed when </a:t>
            </a:r>
            <a:r>
              <a:rPr lang="en-AU" b="1" dirty="0" smtClean="0">
                <a:latin typeface="Times New Roman" pitchFamily="18" charset="0"/>
                <a:cs typeface="Times New Roman" pitchFamily="18" charset="0"/>
              </a:rPr>
              <a:t>supply or demand </a:t>
            </a:r>
            <a:r>
              <a:rPr lang="en-AU" dirty="0" smtClean="0">
                <a:latin typeface="Times New Roman" pitchFamily="18" charset="0"/>
                <a:cs typeface="Times New Roman" pitchFamily="18" charset="0"/>
              </a:rPr>
              <a:t>impose costs or confer a benefit to others</a:t>
            </a:r>
            <a:r>
              <a:rPr lang="en-AU" dirty="0" smtClean="0">
                <a:latin typeface="Times New Roman" pitchFamily="18" charset="0"/>
                <a:cs typeface="Times New Roman" pitchFamily="18" charset="0"/>
              </a:rPr>
              <a:t>.</a:t>
            </a:r>
          </a:p>
          <a:p>
            <a:pPr algn="just">
              <a:buNone/>
            </a:pPr>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More specifically, the external effect is the impact of the behaviour of a producer or consumer well-being of another, which is not reflected in market transactions.</a:t>
            </a:r>
            <a:endParaRPr lang="el-GR"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Pareto Condition</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10000"/>
          </a:bodyPr>
          <a:lstStyle/>
          <a:p>
            <a:pPr algn="just"/>
            <a:r>
              <a:rPr lang="en-AU" dirty="0" smtClean="0">
                <a:latin typeface="Times New Roman" pitchFamily="18" charset="0"/>
                <a:cs typeface="Times New Roman" pitchFamily="18" charset="0"/>
              </a:rPr>
              <a:t>The economic evaluation of research aimed at improving overall </a:t>
            </a:r>
            <a:r>
              <a:rPr lang="en-AU" b="1" dirty="0" smtClean="0">
                <a:latin typeface="Times New Roman" pitchFamily="18" charset="0"/>
                <a:cs typeface="Times New Roman" pitchFamily="18" charset="0"/>
              </a:rPr>
              <a:t>social </a:t>
            </a:r>
            <a:r>
              <a:rPr lang="en-AU" b="1" dirty="0" smtClean="0">
                <a:latin typeface="Times New Roman" pitchFamily="18" charset="0"/>
                <a:cs typeface="Times New Roman" pitchFamily="18" charset="0"/>
              </a:rPr>
              <a:t>welfare </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As </a:t>
            </a:r>
            <a:r>
              <a:rPr lang="en-AU" dirty="0" smtClean="0">
                <a:latin typeface="Times New Roman" pitchFamily="18" charset="0"/>
                <a:cs typeface="Times New Roman" pitchFamily="18" charset="0"/>
              </a:rPr>
              <a:t>an initial test for </a:t>
            </a:r>
            <a:r>
              <a:rPr lang="en-AU" b="1" dirty="0" smtClean="0">
                <a:latin typeface="Times New Roman" pitchFamily="18" charset="0"/>
                <a:cs typeface="Times New Roman" pitchFamily="18" charset="0"/>
              </a:rPr>
              <a:t>social welfare</a:t>
            </a:r>
            <a:r>
              <a:rPr lang="en-AU" dirty="0" smtClean="0">
                <a:latin typeface="Times New Roman" pitchFamily="18" charset="0"/>
                <a:cs typeface="Times New Roman" pitchFamily="18" charset="0"/>
              </a:rPr>
              <a:t>, the criterion used </a:t>
            </a:r>
            <a:r>
              <a:rPr lang="en-AU" dirty="0" smtClean="0">
                <a:latin typeface="Times New Roman" pitchFamily="18" charset="0"/>
                <a:cs typeface="Times New Roman" pitchFamily="18" charset="0"/>
              </a:rPr>
              <a:t>Pareto </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under </a:t>
            </a:r>
            <a:r>
              <a:rPr lang="en-AU" dirty="0" smtClean="0">
                <a:latin typeface="Times New Roman" pitchFamily="18" charset="0"/>
                <a:cs typeface="Times New Roman" pitchFamily="18" charset="0"/>
              </a:rPr>
              <a:t>which a fully competitive market, an action or policy is socially desirable if it improves the position of all the individuals composing the society or at least some (</a:t>
            </a:r>
            <a:r>
              <a:rPr lang="en-AU" b="1" dirty="0" smtClean="0">
                <a:latin typeface="Times New Roman" pitchFamily="18" charset="0"/>
                <a:cs typeface="Times New Roman" pitchFamily="18" charset="0"/>
              </a:rPr>
              <a:t>weak criterion Pareto</a:t>
            </a:r>
            <a:r>
              <a:rPr lang="en-AU" dirty="0" smtClean="0">
                <a:latin typeface="Times New Roman" pitchFamily="18" charset="0"/>
                <a:cs typeface="Times New Roman" pitchFamily="18" charset="0"/>
              </a:rPr>
              <a:t>)</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but </a:t>
            </a:r>
            <a:r>
              <a:rPr lang="en-AU" dirty="0" smtClean="0">
                <a:latin typeface="Times New Roman" pitchFamily="18" charset="0"/>
                <a:cs typeface="Times New Roman" pitchFamily="18" charset="0"/>
              </a:rPr>
              <a:t>difficult position of any other (</a:t>
            </a:r>
            <a:r>
              <a:rPr lang="en-AU" b="1" dirty="0" smtClean="0">
                <a:latin typeface="Times New Roman" pitchFamily="18" charset="0"/>
                <a:cs typeface="Times New Roman" pitchFamily="18" charset="0"/>
              </a:rPr>
              <a:t>a strong criterion Pareto</a:t>
            </a:r>
            <a:r>
              <a:rPr lang="en-AU"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It is impressive </a:t>
            </a:r>
            <a:r>
              <a:rPr lang="en-AU" sz="2400" b="1" dirty="0" smtClean="0">
                <a:latin typeface="Times New Roman" pitchFamily="18" charset="0"/>
                <a:cs typeface="Times New Roman" pitchFamily="18" charset="0"/>
              </a:rPr>
              <a:t>that...</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pPr algn="just">
              <a:buNone/>
            </a:pPr>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43 </a:t>
            </a:r>
            <a:r>
              <a:rPr lang="en-AU" b="1" dirty="0" smtClean="0">
                <a:latin typeface="Times New Roman" pitchFamily="18" charset="0"/>
                <a:cs typeface="Times New Roman" pitchFamily="18" charset="0"/>
              </a:rPr>
              <a:t>persons </a:t>
            </a:r>
            <a:r>
              <a:rPr lang="en-AU" dirty="0" smtClean="0">
                <a:latin typeface="Times New Roman" pitchFamily="18" charset="0"/>
                <a:cs typeface="Times New Roman" pitchFamily="18" charset="0"/>
              </a:rPr>
              <a:t>who represent </a:t>
            </a:r>
            <a:r>
              <a:rPr lang="en-AU" b="1" dirty="0" smtClean="0">
                <a:latin typeface="Times New Roman" pitchFamily="18" charset="0"/>
                <a:cs typeface="Times New Roman" pitchFamily="18" charset="0"/>
              </a:rPr>
              <a:t>71.7%</a:t>
            </a:r>
            <a:r>
              <a:rPr lang="en-AU" dirty="0" smtClean="0">
                <a:latin typeface="Times New Roman" pitchFamily="18" charset="0"/>
                <a:cs typeface="Times New Roman" pitchFamily="18" charset="0"/>
              </a:rPr>
              <a:t> of the specimen answered that they would allow their gathering and carrying away of their farming leftovers without asking for any monetary </a:t>
            </a:r>
            <a:r>
              <a:rPr lang="en-AU" dirty="0" smtClean="0">
                <a:latin typeface="Times New Roman" pitchFamily="18" charset="0"/>
                <a:cs typeface="Times New Roman" pitchFamily="18" charset="0"/>
              </a:rPr>
              <a:t>remuneration</a:t>
            </a: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Further</a:t>
            </a:r>
            <a:r>
              <a:rPr lang="en-AU" dirty="0" smtClean="0">
                <a:latin typeface="Times New Roman" pitchFamily="18" charset="0"/>
                <a:cs typeface="Times New Roman" pitchFamily="18" charset="0"/>
              </a:rPr>
              <a:t>, encouraging are the results concerning the willingness to participate in the gathering since the majority of the </a:t>
            </a:r>
            <a:r>
              <a:rPr lang="en-AU" dirty="0" smtClean="0">
                <a:latin typeface="Times New Roman" pitchFamily="18" charset="0"/>
                <a:cs typeface="Times New Roman" pitchFamily="18" charset="0"/>
              </a:rPr>
              <a:t>interviewees </a:t>
            </a:r>
          </a:p>
          <a:p>
            <a:pPr algn="just"/>
            <a:endParaRPr lang="en-AU" dirty="0" smtClean="0">
              <a:latin typeface="Times New Roman" pitchFamily="18" charset="0"/>
              <a:cs typeface="Times New Roman" pitchFamily="18" charset="0"/>
            </a:endParaRPr>
          </a:p>
          <a:p>
            <a:pPr algn="just"/>
            <a:r>
              <a:rPr lang="en-AU" b="1" dirty="0" smtClean="0">
                <a:latin typeface="Times New Roman" pitchFamily="18" charset="0"/>
                <a:cs typeface="Times New Roman" pitchFamily="18" charset="0"/>
              </a:rPr>
              <a:t>55</a:t>
            </a:r>
            <a:r>
              <a:rPr lang="en-AU" b="1"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 of the specimen, stated that they would participate in the gathering of the leftovers without any </a:t>
            </a:r>
            <a:r>
              <a:rPr lang="en-AU" dirty="0" smtClean="0">
                <a:latin typeface="Times New Roman" pitchFamily="18" charset="0"/>
                <a:cs typeface="Times New Roman" pitchFamily="18" charset="0"/>
              </a:rPr>
              <a:t>remuneration</a:t>
            </a:r>
            <a:endParaRPr lang="el-G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n-US" sz="3600" dirty="0" smtClean="0">
                <a:latin typeface="Times New Roman" pitchFamily="18" charset="0"/>
                <a:cs typeface="Times New Roman" pitchFamily="18" charset="0"/>
              </a:rPr>
              <a:t>Thank you for your attention!</a:t>
            </a:r>
            <a:endParaRPr lang="el-GR"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err="1" smtClean="0">
                <a:latin typeface="Times New Roman" pitchFamily="18" charset="0"/>
                <a:cs typeface="Times New Roman" pitchFamily="18" charset="0"/>
              </a:rPr>
              <a:t>WtP</a:t>
            </a:r>
            <a:r>
              <a:rPr lang="en-AU" sz="2400" b="1" dirty="0" smtClean="0">
                <a:latin typeface="Times New Roman" pitchFamily="18" charset="0"/>
                <a:cs typeface="Times New Roman" pitchFamily="18" charset="0"/>
              </a:rPr>
              <a:t> and </a:t>
            </a:r>
            <a:r>
              <a:rPr lang="en-AU" sz="2400" b="1" dirty="0" err="1" smtClean="0">
                <a:latin typeface="Times New Roman" pitchFamily="18" charset="0"/>
                <a:cs typeface="Times New Roman" pitchFamily="18" charset="0"/>
              </a:rPr>
              <a:t>WtA</a:t>
            </a:r>
            <a:r>
              <a:rPr lang="en-AU" sz="2400" b="1" dirty="0" smtClean="0">
                <a:latin typeface="Times New Roman" pitchFamily="18" charset="0"/>
                <a:cs typeface="Times New Roman" pitchFamily="18" charset="0"/>
              </a:rPr>
              <a:t> </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AU" sz="2400" dirty="0" smtClean="0">
                <a:latin typeface="Times New Roman" pitchFamily="18" charset="0"/>
                <a:cs typeface="Times New Roman" pitchFamily="18" charset="0"/>
              </a:rPr>
              <a:t>According to classic economic theory, a significant difference between </a:t>
            </a:r>
            <a:r>
              <a:rPr lang="en-AU" sz="2400" b="1" dirty="0" err="1" smtClean="0">
                <a:latin typeface="Times New Roman" pitchFamily="18" charset="0"/>
                <a:cs typeface="Times New Roman" pitchFamily="18" charset="0"/>
              </a:rPr>
              <a:t>WtP</a:t>
            </a:r>
            <a:r>
              <a:rPr lang="en-AU" sz="2400" dirty="0" smtClean="0">
                <a:latin typeface="Times New Roman" pitchFamily="18" charset="0"/>
                <a:cs typeface="Times New Roman" pitchFamily="18" charset="0"/>
              </a:rPr>
              <a:t> and </a:t>
            </a:r>
            <a:r>
              <a:rPr lang="en-AU" sz="2400" b="1" dirty="0" err="1" smtClean="0">
                <a:latin typeface="Times New Roman" pitchFamily="18" charset="0"/>
                <a:cs typeface="Times New Roman" pitchFamily="18" charset="0"/>
              </a:rPr>
              <a:t>WtA</a:t>
            </a:r>
            <a:r>
              <a:rPr lang="en-AU" sz="2400" dirty="0" smtClean="0">
                <a:latin typeface="Times New Roman" pitchFamily="18" charset="0"/>
                <a:cs typeface="Times New Roman" pitchFamily="18" charset="0"/>
              </a:rPr>
              <a:t> should not occur, on condition that there </a:t>
            </a:r>
            <a:r>
              <a:rPr lang="en-AU" sz="2400" dirty="0" smtClean="0">
                <a:latin typeface="Times New Roman" pitchFamily="18" charset="0"/>
                <a:cs typeface="Times New Roman" pitchFamily="18" charset="0"/>
              </a:rPr>
              <a:t>is:</a:t>
            </a:r>
          </a:p>
          <a:p>
            <a:pPr algn="just"/>
            <a:r>
              <a:rPr lang="en-AU" sz="2400" dirty="0" smtClean="0">
                <a:latin typeface="Times New Roman" pitchFamily="18" charset="0"/>
                <a:cs typeface="Times New Roman" pitchFamily="18" charset="0"/>
              </a:rPr>
              <a:t> </a:t>
            </a:r>
            <a:r>
              <a:rPr lang="en-AU" sz="2400" dirty="0" smtClean="0">
                <a:latin typeface="Times New Roman" pitchFamily="18" charset="0"/>
                <a:cs typeface="Times New Roman" pitchFamily="18" charset="0"/>
              </a:rPr>
              <a:t>(</a:t>
            </a:r>
            <a:r>
              <a:rPr lang="en-AU" sz="2400" dirty="0" err="1" smtClean="0">
                <a:latin typeface="Times New Roman" pitchFamily="18" charset="0"/>
                <a:cs typeface="Times New Roman" pitchFamily="18" charset="0"/>
              </a:rPr>
              <a:t>i</a:t>
            </a:r>
            <a:r>
              <a:rPr lang="en-AU" sz="2400" dirty="0" smtClean="0">
                <a:latin typeface="Times New Roman" pitchFamily="18" charset="0"/>
                <a:cs typeface="Times New Roman" pitchFamily="18" charset="0"/>
              </a:rPr>
              <a:t>) </a:t>
            </a:r>
            <a:r>
              <a:rPr lang="en-AU" sz="2400" dirty="0" smtClean="0">
                <a:latin typeface="Times New Roman" pitchFamily="18" charset="0"/>
                <a:cs typeface="Times New Roman" pitchFamily="18" charset="0"/>
              </a:rPr>
              <a:t>     </a:t>
            </a:r>
            <a:r>
              <a:rPr lang="en-AU" sz="2400" b="1" dirty="0" smtClean="0">
                <a:latin typeface="Times New Roman" pitchFamily="18" charset="0"/>
                <a:cs typeface="Times New Roman" pitchFamily="18" charset="0"/>
              </a:rPr>
              <a:t>no </a:t>
            </a:r>
            <a:r>
              <a:rPr lang="en-AU" sz="2400" b="1" dirty="0" smtClean="0">
                <a:latin typeface="Times New Roman" pitchFamily="18" charset="0"/>
                <a:cs typeface="Times New Roman" pitchFamily="18" charset="0"/>
              </a:rPr>
              <a:t>transaction </a:t>
            </a:r>
            <a:r>
              <a:rPr lang="en-AU" sz="2400" b="1" dirty="0" smtClean="0">
                <a:latin typeface="Times New Roman" pitchFamily="18" charset="0"/>
                <a:cs typeface="Times New Roman" pitchFamily="18" charset="0"/>
              </a:rPr>
              <a:t>cost </a:t>
            </a:r>
          </a:p>
          <a:p>
            <a:pPr algn="just"/>
            <a:r>
              <a:rPr lang="en-AU" sz="2400" dirty="0" smtClean="0">
                <a:latin typeface="Times New Roman" pitchFamily="18" charset="0"/>
                <a:cs typeface="Times New Roman" pitchFamily="18" charset="0"/>
              </a:rPr>
              <a:t>(ii) </a:t>
            </a:r>
            <a:r>
              <a:rPr lang="en-AU" sz="2400" b="1" dirty="0" smtClean="0">
                <a:latin typeface="Times New Roman" pitchFamily="18" charset="0"/>
                <a:cs typeface="Times New Roman" pitchFamily="18" charset="0"/>
              </a:rPr>
              <a:t>perfect </a:t>
            </a:r>
            <a:r>
              <a:rPr lang="en-AU" sz="2400" b="1" dirty="0" smtClean="0">
                <a:latin typeface="Times New Roman" pitchFamily="18" charset="0"/>
                <a:cs typeface="Times New Roman" pitchFamily="18" charset="0"/>
              </a:rPr>
              <a:t>information</a:t>
            </a:r>
            <a:r>
              <a:rPr lang="en-AU" sz="2400" dirty="0" smtClean="0">
                <a:latin typeface="Times New Roman" pitchFamily="18" charset="0"/>
                <a:cs typeface="Times New Roman" pitchFamily="18" charset="0"/>
              </a:rPr>
              <a:t> about goods/services and </a:t>
            </a:r>
            <a:r>
              <a:rPr lang="en-AU" sz="2400" dirty="0" smtClean="0">
                <a:latin typeface="Times New Roman" pitchFamily="18" charset="0"/>
                <a:cs typeface="Times New Roman" pitchFamily="18" charset="0"/>
              </a:rPr>
              <a:t>corresponding prices</a:t>
            </a:r>
          </a:p>
          <a:p>
            <a:pPr algn="just"/>
            <a:r>
              <a:rPr lang="en-AU" sz="2400"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iii) </a:t>
            </a:r>
            <a:r>
              <a:rPr lang="en-AU" sz="2400" dirty="0" smtClean="0">
                <a:latin typeface="Times New Roman" pitchFamily="18" charset="0"/>
                <a:cs typeface="Times New Roman" pitchFamily="18" charset="0"/>
              </a:rPr>
              <a:t>    </a:t>
            </a:r>
            <a:r>
              <a:rPr lang="en-AU" sz="2400" b="1" dirty="0" smtClean="0">
                <a:latin typeface="Times New Roman" pitchFamily="18" charset="0"/>
                <a:cs typeface="Times New Roman" pitchFamily="18" charset="0"/>
              </a:rPr>
              <a:t>no </a:t>
            </a:r>
            <a:r>
              <a:rPr lang="en-AU" sz="2400" b="1" dirty="0" smtClean="0">
                <a:latin typeface="Times New Roman" pitchFamily="18" charset="0"/>
                <a:cs typeface="Times New Roman" pitchFamily="18" charset="0"/>
              </a:rPr>
              <a:t>income </a:t>
            </a:r>
            <a:r>
              <a:rPr lang="en-AU" sz="2400" b="1" dirty="0" smtClean="0">
                <a:latin typeface="Times New Roman" pitchFamily="18" charset="0"/>
                <a:cs typeface="Times New Roman" pitchFamily="18" charset="0"/>
              </a:rPr>
              <a:t>effect </a:t>
            </a:r>
          </a:p>
          <a:p>
            <a:pPr algn="just"/>
            <a:r>
              <a:rPr lang="en-AU" sz="2400" dirty="0" smtClean="0">
                <a:latin typeface="Times New Roman" pitchFamily="18" charset="0"/>
                <a:cs typeface="Times New Roman" pitchFamily="18" charset="0"/>
              </a:rPr>
              <a:t>(</a:t>
            </a:r>
            <a:r>
              <a:rPr lang="en-AU" sz="2400" dirty="0" smtClean="0">
                <a:latin typeface="Times New Roman" pitchFamily="18" charset="0"/>
                <a:cs typeface="Times New Roman" pitchFamily="18" charset="0"/>
              </a:rPr>
              <a:t>iv) </a:t>
            </a:r>
            <a:r>
              <a:rPr lang="en-AU" sz="2400" dirty="0" smtClean="0">
                <a:latin typeface="Times New Roman" pitchFamily="18" charset="0"/>
                <a:cs typeface="Times New Roman" pitchFamily="18" charset="0"/>
              </a:rPr>
              <a:t> a </a:t>
            </a:r>
            <a:r>
              <a:rPr lang="en-AU" sz="2400" dirty="0" smtClean="0">
                <a:latin typeface="Times New Roman" pitchFamily="18" charset="0"/>
                <a:cs typeface="Times New Roman" pitchFamily="18" charset="0"/>
              </a:rPr>
              <a:t>market that engenders </a:t>
            </a:r>
            <a:r>
              <a:rPr lang="en-AU" sz="2400" b="1" dirty="0" smtClean="0">
                <a:latin typeface="Times New Roman" pitchFamily="18" charset="0"/>
                <a:cs typeface="Times New Roman" pitchFamily="18" charset="0"/>
              </a:rPr>
              <a:t>truthful revelation </a:t>
            </a:r>
            <a:r>
              <a:rPr lang="en-AU" sz="2400" dirty="0" smtClean="0">
                <a:latin typeface="Times New Roman" pitchFamily="18" charset="0"/>
                <a:cs typeface="Times New Roman" pitchFamily="18" charset="0"/>
              </a:rPr>
              <a:t>of </a:t>
            </a:r>
            <a:r>
              <a:rPr lang="en-AU" sz="2400" dirty="0" smtClean="0">
                <a:latin typeface="Times New Roman" pitchFamily="18" charset="0"/>
                <a:cs typeface="Times New Roman" pitchFamily="18" charset="0"/>
              </a:rPr>
              <a:t>preferences </a:t>
            </a:r>
            <a:endParaRPr lang="el-GR"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Experimental </a:t>
            </a:r>
            <a:r>
              <a:rPr lang="en-AU" sz="2400" b="1" dirty="0" smtClean="0">
                <a:latin typeface="Times New Roman" pitchFamily="18" charset="0"/>
                <a:cs typeface="Times New Roman" pitchFamily="18" charset="0"/>
              </a:rPr>
              <a:t>Economics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buNone/>
            </a:pPr>
            <a:r>
              <a:rPr lang="en-AU" sz="2400" b="1" dirty="0" smtClean="0">
                <a:latin typeface="Times New Roman" pitchFamily="18" charset="0"/>
                <a:cs typeface="Times New Roman" pitchFamily="18" charset="0"/>
              </a:rPr>
              <a:t>Contingent Valuation Method </a:t>
            </a:r>
            <a:r>
              <a:rPr lang="en-AU" sz="2400" dirty="0" smtClean="0">
                <a:latin typeface="Times New Roman" pitchFamily="18" charset="0"/>
                <a:cs typeface="Times New Roman" pitchFamily="18" charset="0"/>
              </a:rPr>
              <a:t>is:</a:t>
            </a:r>
          </a:p>
          <a:p>
            <a:pPr algn="just"/>
            <a:endParaRPr lang="en-AU" sz="2400" dirty="0" smtClean="0">
              <a:latin typeface="Times New Roman" pitchFamily="18" charset="0"/>
              <a:cs typeface="Times New Roman" pitchFamily="18" charset="0"/>
            </a:endParaRPr>
          </a:p>
          <a:p>
            <a:pPr algn="just">
              <a:buNone/>
            </a:pPr>
            <a:r>
              <a:rPr lang="en-AU" sz="2400" dirty="0" smtClean="0">
                <a:latin typeface="Times New Roman" pitchFamily="18" charset="0"/>
                <a:cs typeface="Times New Roman" pitchFamily="18" charset="0"/>
              </a:rPr>
              <a:t>	the </a:t>
            </a:r>
            <a:r>
              <a:rPr lang="en-AU" sz="2400" b="1" dirty="0" smtClean="0">
                <a:latin typeface="Times New Roman" pitchFamily="18" charset="0"/>
                <a:cs typeface="Times New Roman" pitchFamily="18" charset="0"/>
              </a:rPr>
              <a:t>first technique</a:t>
            </a:r>
            <a:r>
              <a:rPr lang="en-AU" sz="2400" dirty="0" smtClean="0">
                <a:latin typeface="Times New Roman" pitchFamily="18" charset="0"/>
                <a:cs typeface="Times New Roman" pitchFamily="18" charset="0"/>
              </a:rPr>
              <a:t> of hypothetical experiments using </a:t>
            </a:r>
            <a:r>
              <a:rPr lang="en-AU" sz="2400" dirty="0" smtClean="0">
                <a:latin typeface="Times New Roman" pitchFamily="18" charset="0"/>
                <a:cs typeface="Times New Roman" pitchFamily="18" charset="0"/>
              </a:rPr>
              <a:t>a questionnaire </a:t>
            </a:r>
            <a:r>
              <a:rPr lang="en-AU" sz="2400" dirty="0" smtClean="0">
                <a:latin typeface="Times New Roman" pitchFamily="18" charset="0"/>
                <a:cs typeface="Times New Roman" pitchFamily="18" charset="0"/>
              </a:rPr>
              <a:t>applied to assess the economic value of </a:t>
            </a:r>
            <a:r>
              <a:rPr lang="en-AU" sz="2400" b="1" dirty="0" smtClean="0">
                <a:latin typeface="Times New Roman" pitchFamily="18" charset="0"/>
                <a:cs typeface="Times New Roman" pitchFamily="18" charset="0"/>
              </a:rPr>
              <a:t>public goods</a:t>
            </a:r>
            <a:r>
              <a:rPr lang="en-AU" sz="2400" dirty="0" smtClean="0">
                <a:latin typeface="Times New Roman" pitchFamily="18" charset="0"/>
                <a:cs typeface="Times New Roman" pitchFamily="18" charset="0"/>
              </a:rPr>
              <a:t> and services and is the predominant assessment technique in the scientific field of </a:t>
            </a:r>
            <a:r>
              <a:rPr lang="en-AU" sz="2400" b="1" dirty="0" smtClean="0">
                <a:latin typeface="Times New Roman" pitchFamily="18" charset="0"/>
                <a:cs typeface="Times New Roman" pitchFamily="18" charset="0"/>
              </a:rPr>
              <a:t>Experimental Economics</a:t>
            </a:r>
            <a:r>
              <a:rPr lang="en-AU" sz="2400" dirty="0" smtClean="0">
                <a:latin typeface="Times New Roman" pitchFamily="18" charset="0"/>
                <a:cs typeface="Times New Roman" pitchFamily="18" charset="0"/>
              </a:rPr>
              <a:t>.</a:t>
            </a:r>
            <a:endParaRPr lang="el-GR"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The Framework</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pPr algn="just"/>
            <a:r>
              <a:rPr lang="en-AU" sz="2400" dirty="0" smtClean="0">
                <a:latin typeface="Times New Roman" pitchFamily="18" charset="0"/>
                <a:cs typeface="Times New Roman" pitchFamily="18" charset="0"/>
              </a:rPr>
              <a:t>We compare the results of the descriptive statistical analysis among the answers of the interviewees in the mainland Greece (</a:t>
            </a:r>
            <a:r>
              <a:rPr lang="en-AU" sz="2400" b="1" dirty="0" smtClean="0">
                <a:latin typeface="Times New Roman" pitchFamily="18" charset="0"/>
                <a:cs typeface="Times New Roman" pitchFamily="18" charset="0"/>
              </a:rPr>
              <a:t>Thessaly</a:t>
            </a:r>
            <a:r>
              <a:rPr lang="en-AU" sz="2400" dirty="0" smtClean="0">
                <a:latin typeface="Times New Roman" pitchFamily="18" charset="0"/>
                <a:cs typeface="Times New Roman" pitchFamily="18" charset="0"/>
              </a:rPr>
              <a:t>) and on </a:t>
            </a:r>
            <a:r>
              <a:rPr lang="en-AU" sz="2400" b="1" dirty="0" smtClean="0">
                <a:latin typeface="Times New Roman" pitchFamily="18" charset="0"/>
                <a:cs typeface="Times New Roman" pitchFamily="18" charset="0"/>
              </a:rPr>
              <a:t>Peloponnese</a:t>
            </a:r>
            <a:r>
              <a:rPr lang="en-AU" sz="2400" dirty="0" smtClean="0">
                <a:latin typeface="Times New Roman" pitchFamily="18" charset="0"/>
                <a:cs typeface="Times New Roman" pitchFamily="18" charset="0"/>
              </a:rPr>
              <a:t>. </a:t>
            </a:r>
            <a:endParaRPr lang="en-AU" sz="2400"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The </a:t>
            </a:r>
            <a:r>
              <a:rPr lang="en-AU" sz="2400" dirty="0" smtClean="0">
                <a:latin typeface="Times New Roman" pitchFamily="18" charset="0"/>
                <a:cs typeface="Times New Roman" pitchFamily="18" charset="0"/>
              </a:rPr>
              <a:t>similarities and differences in the attitude of these </a:t>
            </a:r>
            <a:r>
              <a:rPr lang="en-AU" sz="2400" b="1" dirty="0" smtClean="0">
                <a:latin typeface="Times New Roman" pitchFamily="18" charset="0"/>
                <a:cs typeface="Times New Roman" pitchFamily="18" charset="0"/>
              </a:rPr>
              <a:t>two categories of rural population </a:t>
            </a:r>
            <a:r>
              <a:rPr lang="en-AU" sz="2400" dirty="0" smtClean="0">
                <a:latin typeface="Times New Roman" pitchFamily="18" charset="0"/>
                <a:cs typeface="Times New Roman" pitchFamily="18" charset="0"/>
              </a:rPr>
              <a:t>are outlined. </a:t>
            </a:r>
            <a:endParaRPr lang="en-AU" sz="2400"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We </a:t>
            </a:r>
            <a:r>
              <a:rPr lang="en-AU" sz="2400" dirty="0" smtClean="0">
                <a:latin typeface="Times New Roman" pitchFamily="18" charset="0"/>
                <a:cs typeface="Times New Roman" pitchFamily="18" charset="0"/>
              </a:rPr>
              <a:t>observe that the interviewees in the previous year owned bigger areas of land (more </a:t>
            </a:r>
            <a:r>
              <a:rPr lang="en-AU" sz="2400" dirty="0" err="1" smtClean="0">
                <a:latin typeface="Times New Roman" pitchFamily="18" charset="0"/>
                <a:cs typeface="Times New Roman" pitchFamily="18" charset="0"/>
              </a:rPr>
              <a:t>stremmas</a:t>
            </a:r>
            <a:r>
              <a:rPr lang="en-AU" sz="2400" dirty="0" smtClean="0">
                <a:latin typeface="Times New Roman" pitchFamily="18" charset="0"/>
                <a:cs typeface="Times New Roman" pitchFamily="18" charset="0"/>
              </a:rPr>
              <a:t>) per cultivated item on Peloponnese compared to Thessaly. </a:t>
            </a:r>
            <a:endParaRPr lang="en-AU" sz="2400"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Also </a:t>
            </a:r>
            <a:r>
              <a:rPr lang="en-AU" sz="2400" dirty="0" smtClean="0">
                <a:latin typeface="Times New Roman" pitchFamily="18" charset="0"/>
                <a:cs typeface="Times New Roman" pitchFamily="18" charset="0"/>
              </a:rPr>
              <a:t>the interviewees stated that they had almost </a:t>
            </a:r>
            <a:r>
              <a:rPr lang="en-AU" sz="2400" b="1" dirty="0" smtClean="0">
                <a:latin typeface="Times New Roman" pitchFamily="18" charset="0"/>
                <a:cs typeface="Times New Roman" pitchFamily="18" charset="0"/>
              </a:rPr>
              <a:t>the same number of </a:t>
            </a:r>
            <a:r>
              <a:rPr lang="en-AU" sz="2400" b="1" dirty="0" err="1" smtClean="0">
                <a:latin typeface="Times New Roman" pitchFamily="18" charset="0"/>
                <a:cs typeface="Times New Roman" pitchFamily="18" charset="0"/>
              </a:rPr>
              <a:t>stremmas</a:t>
            </a:r>
            <a:r>
              <a:rPr lang="en-AU" sz="2400" dirty="0" smtClean="0">
                <a:latin typeface="Times New Roman" pitchFamily="18" charset="0"/>
                <a:cs typeface="Times New Roman" pitchFamily="18" charset="0"/>
              </a:rPr>
              <a:t> against the average </a:t>
            </a:r>
            <a:r>
              <a:rPr lang="en-AU" sz="2400" dirty="0" err="1" smtClean="0">
                <a:latin typeface="Times New Roman" pitchFamily="18" charset="0"/>
                <a:cs typeface="Times New Roman" pitchFamily="18" charset="0"/>
              </a:rPr>
              <a:t>stremmas</a:t>
            </a:r>
            <a:r>
              <a:rPr lang="en-AU" sz="2400" dirty="0" smtClean="0">
                <a:latin typeface="Times New Roman" pitchFamily="18" charset="0"/>
                <a:cs typeface="Times New Roman" pitchFamily="18" charset="0"/>
              </a:rPr>
              <a:t> owned by the farmers in Thessaly, on Peloponnese. </a:t>
            </a:r>
            <a:endParaRPr lang="el-G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On the </a:t>
            </a:r>
            <a:r>
              <a:rPr lang="en-AU" sz="2400" b="1" dirty="0" smtClean="0">
                <a:latin typeface="Times New Roman" pitchFamily="18" charset="0"/>
                <a:cs typeface="Times New Roman" pitchFamily="18" charset="0"/>
              </a:rPr>
              <a:t>contrary...</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pPr algn="just"/>
            <a:r>
              <a:rPr lang="en-AU" sz="2400" dirty="0" smtClean="0">
                <a:latin typeface="Times New Roman" pitchFamily="18" charset="0"/>
                <a:cs typeface="Times New Roman" pitchFamily="18" charset="0"/>
              </a:rPr>
              <a:t>H</a:t>
            </a:r>
            <a:r>
              <a:rPr lang="en-AU" sz="2400" dirty="0" smtClean="0">
                <a:latin typeface="Times New Roman" pitchFamily="18" charset="0"/>
                <a:cs typeface="Times New Roman" pitchFamily="18" charset="0"/>
              </a:rPr>
              <a:t>owever</a:t>
            </a:r>
            <a:r>
              <a:rPr lang="en-AU" sz="2400" dirty="0" smtClean="0">
                <a:latin typeface="Times New Roman" pitchFamily="18" charset="0"/>
                <a:cs typeface="Times New Roman" pitchFamily="18" charset="0"/>
              </a:rPr>
              <a:t>, we notice that the minimum compensation amount each interviewee asks in order </a:t>
            </a:r>
            <a:r>
              <a:rPr lang="en-AU" sz="2400" b="1" dirty="0" smtClean="0">
                <a:latin typeface="Times New Roman" pitchFamily="18" charset="0"/>
                <a:cs typeface="Times New Roman" pitchFamily="18" charset="0"/>
              </a:rPr>
              <a:t>they may be in a position to gather and carry away the leftovers differs among the areas</a:t>
            </a:r>
            <a:r>
              <a:rPr lang="en-AU" sz="2400" b="1" dirty="0" smtClean="0">
                <a:latin typeface="Times New Roman" pitchFamily="18" charset="0"/>
                <a:cs typeface="Times New Roman" pitchFamily="18" charset="0"/>
              </a:rPr>
              <a:t>.</a:t>
            </a:r>
          </a:p>
          <a:p>
            <a:pPr algn="just">
              <a:buNone/>
            </a:pPr>
            <a:r>
              <a:rPr lang="en-AU" sz="2400" dirty="0" smtClean="0">
                <a:latin typeface="Times New Roman" pitchFamily="18" charset="0"/>
                <a:cs typeface="Times New Roman" pitchFamily="18" charset="0"/>
              </a:rPr>
              <a:t> </a:t>
            </a:r>
          </a:p>
          <a:p>
            <a:pPr algn="just"/>
            <a:r>
              <a:rPr lang="en-AU" sz="2400" dirty="0" smtClean="0">
                <a:latin typeface="Times New Roman" pitchFamily="18" charset="0"/>
                <a:cs typeface="Times New Roman" pitchFamily="18" charset="0"/>
              </a:rPr>
              <a:t>More </a:t>
            </a:r>
            <a:r>
              <a:rPr lang="en-AU" sz="2400" dirty="0" smtClean="0">
                <a:latin typeface="Times New Roman" pitchFamily="18" charset="0"/>
                <a:cs typeface="Times New Roman" pitchFamily="18" charset="0"/>
              </a:rPr>
              <a:t>specifically </a:t>
            </a:r>
            <a:r>
              <a:rPr lang="en-AU" sz="2400" b="1" dirty="0" smtClean="0">
                <a:latin typeface="Times New Roman" pitchFamily="18" charset="0"/>
                <a:cs typeface="Times New Roman" pitchFamily="18" charset="0"/>
              </a:rPr>
              <a:t>on Peloponnese the farmers ask for higher remuneration compared to farmers in the Thessaly area</a:t>
            </a:r>
            <a:r>
              <a:rPr lang="en-AU" sz="2400" b="1" dirty="0" smtClean="0">
                <a:latin typeface="Times New Roman" pitchFamily="18" charset="0"/>
                <a:cs typeface="Times New Roman" pitchFamily="18" charset="0"/>
              </a:rPr>
              <a:t>.</a:t>
            </a: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 </a:t>
            </a:r>
            <a:r>
              <a:rPr lang="en-AU" sz="2400" dirty="0" smtClean="0">
                <a:latin typeface="Times New Roman" pitchFamily="18" charset="0"/>
                <a:cs typeface="Times New Roman" pitchFamily="18" charset="0"/>
              </a:rPr>
              <a:t>However, the willingness shown by the farmers for participation in gathering the crops without any extra remuneration </a:t>
            </a:r>
            <a:r>
              <a:rPr lang="en-AU" sz="2400" b="1" dirty="0" smtClean="0">
                <a:latin typeface="Times New Roman" pitchFamily="18" charset="0"/>
                <a:cs typeface="Times New Roman" pitchFamily="18" charset="0"/>
              </a:rPr>
              <a:t>does not differ among the areas.</a:t>
            </a:r>
            <a:endParaRPr lang="el-GR" sz="2400" b="1" dirty="0" smtClean="0">
              <a:latin typeface="Times New Roman" pitchFamily="18" charset="0"/>
              <a:cs typeface="Times New Roman" pitchFamily="18" charset="0"/>
            </a:endParaRP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AU" sz="2400" b="1" dirty="0" smtClean="0">
                <a:latin typeface="Times New Roman" pitchFamily="18" charset="0"/>
                <a:cs typeface="Times New Roman" pitchFamily="18" charset="0"/>
              </a:rPr>
              <a:t>As regards the </a:t>
            </a:r>
            <a:r>
              <a:rPr lang="en-AU" sz="2400" b="1" dirty="0" smtClean="0">
                <a:latin typeface="Times New Roman" pitchFamily="18" charset="0"/>
                <a:cs typeface="Times New Roman" pitchFamily="18" charset="0"/>
              </a:rPr>
              <a:t>income...</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AU" sz="2400" dirty="0" smtClean="0">
                <a:latin typeface="Times New Roman" pitchFamily="18" charset="0"/>
                <a:cs typeface="Times New Roman" pitchFamily="18" charset="0"/>
              </a:rPr>
              <a:t>O</a:t>
            </a:r>
            <a:r>
              <a:rPr lang="en-AU" sz="2400" dirty="0" smtClean="0">
                <a:latin typeface="Times New Roman" pitchFamily="18" charset="0"/>
                <a:cs typeface="Times New Roman" pitchFamily="18" charset="0"/>
              </a:rPr>
              <a:t>f </a:t>
            </a:r>
            <a:r>
              <a:rPr lang="en-AU" sz="2400" dirty="0" smtClean="0">
                <a:latin typeface="Times New Roman" pitchFamily="18" charset="0"/>
                <a:cs typeface="Times New Roman" pitchFamily="18" charset="0"/>
              </a:rPr>
              <a:t>each interviewee farmer against that of inhabitants in other areas of similar agricultural exploitation </a:t>
            </a:r>
            <a:r>
              <a:rPr lang="en-AU" sz="2400" b="1" dirty="0" smtClean="0">
                <a:latin typeface="Times New Roman" pitchFamily="18" charset="0"/>
                <a:cs typeface="Times New Roman" pitchFamily="18" charset="0"/>
              </a:rPr>
              <a:t>it does not differ between the two area categories, as the results show. </a:t>
            </a:r>
            <a:endParaRPr lang="en-AU" sz="2400" b="1" dirty="0" smtClean="0">
              <a:latin typeface="Times New Roman" pitchFamily="18" charset="0"/>
              <a:cs typeface="Times New Roman" pitchFamily="18" charset="0"/>
            </a:endParaRP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Additionally </a:t>
            </a:r>
            <a:r>
              <a:rPr lang="en-AU" sz="2400" dirty="0" smtClean="0">
                <a:latin typeface="Times New Roman" pitchFamily="18" charset="0"/>
                <a:cs typeface="Times New Roman" pitchFamily="18" charset="0"/>
              </a:rPr>
              <a:t>we notice that </a:t>
            </a:r>
            <a:r>
              <a:rPr lang="en-AU" sz="2400" b="1" dirty="0" smtClean="0">
                <a:latin typeface="Times New Roman" pitchFamily="18" charset="0"/>
                <a:cs typeface="Times New Roman" pitchFamily="18" charset="0"/>
              </a:rPr>
              <a:t>the percentage of the interviewees’ income originating in farming is bigger in Thessaly compared to that on Peloponnese.</a:t>
            </a:r>
            <a:endParaRPr lang="el-GR" sz="24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Regression  Statistics</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AU" sz="2400" dirty="0" smtClean="0">
                <a:latin typeface="Times New Roman" pitchFamily="18" charset="0"/>
                <a:cs typeface="Times New Roman" pitchFamily="18" charset="0"/>
              </a:rPr>
              <a:t>The interviewees aged </a:t>
            </a:r>
            <a:r>
              <a:rPr lang="en-AU" sz="2400" b="1" dirty="0" smtClean="0">
                <a:latin typeface="Times New Roman" pitchFamily="18" charset="0"/>
                <a:cs typeface="Times New Roman" pitchFamily="18" charset="0"/>
              </a:rPr>
              <a:t>15 to 25 years </a:t>
            </a:r>
            <a:r>
              <a:rPr lang="en-AU" sz="2400" dirty="0" smtClean="0">
                <a:latin typeface="Times New Roman" pitchFamily="18" charset="0"/>
                <a:cs typeface="Times New Roman" pitchFamily="18" charset="0"/>
              </a:rPr>
              <a:t>wish to be remunerated with smaller amounts compared to those aged </a:t>
            </a:r>
            <a:r>
              <a:rPr lang="en-AU" sz="2400" b="1" dirty="0" smtClean="0">
                <a:latin typeface="Times New Roman" pitchFamily="18" charset="0"/>
                <a:cs typeface="Times New Roman" pitchFamily="18" charset="0"/>
              </a:rPr>
              <a:t>56 up</a:t>
            </a:r>
            <a:r>
              <a:rPr lang="en-AU" sz="2400" dirty="0" smtClean="0">
                <a:latin typeface="Times New Roman" pitchFamily="18" charset="0"/>
                <a:cs typeface="Times New Roman" pitchFamily="18" charset="0"/>
              </a:rPr>
              <a:t> </a:t>
            </a:r>
            <a:r>
              <a:rPr lang="en-AU" sz="2400" b="1" dirty="0" smtClean="0">
                <a:latin typeface="Times New Roman" pitchFamily="18" charset="0"/>
                <a:cs typeface="Times New Roman" pitchFamily="18" charset="0"/>
              </a:rPr>
              <a:t>(p-value=0.045&lt;0.05</a:t>
            </a:r>
            <a:r>
              <a:rPr lang="en-AU" sz="2400" b="1" dirty="0" smtClean="0">
                <a:latin typeface="Times New Roman" pitchFamily="18" charset="0"/>
                <a:cs typeface="Times New Roman" pitchFamily="18" charset="0"/>
              </a:rPr>
              <a:t>)</a:t>
            </a:r>
          </a:p>
          <a:p>
            <a:pPr algn="just">
              <a:buNone/>
            </a:pPr>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Further, we notice that the farmers aged </a:t>
            </a:r>
            <a:r>
              <a:rPr lang="en-AU" sz="2400" b="1" dirty="0" smtClean="0">
                <a:latin typeface="Times New Roman" pitchFamily="18" charset="0"/>
                <a:cs typeface="Times New Roman" pitchFamily="18" charset="0"/>
              </a:rPr>
              <a:t>26 to 40 years</a:t>
            </a:r>
            <a:r>
              <a:rPr lang="en-AU" sz="2400" dirty="0" smtClean="0">
                <a:latin typeface="Times New Roman" pitchFamily="18" charset="0"/>
                <a:cs typeface="Times New Roman" pitchFamily="18" charset="0"/>
              </a:rPr>
              <a:t> wish to be remunerated with higher amounts compared to those of </a:t>
            </a:r>
            <a:r>
              <a:rPr lang="en-AU" sz="2400" b="1" dirty="0" smtClean="0">
                <a:latin typeface="Times New Roman" pitchFamily="18" charset="0"/>
                <a:cs typeface="Times New Roman" pitchFamily="18" charset="0"/>
              </a:rPr>
              <a:t>56 years up (p-value=0.018&lt;0.05</a:t>
            </a:r>
            <a:r>
              <a:rPr lang="en-AU" sz="2400" b="1" dirty="0" smtClean="0">
                <a:latin typeface="Times New Roman" pitchFamily="18" charset="0"/>
                <a:cs typeface="Times New Roman" pitchFamily="18" charset="0"/>
              </a:rPr>
              <a:t>)</a:t>
            </a:r>
          </a:p>
          <a:p>
            <a:pPr algn="just"/>
            <a:endParaRPr lang="en-AU" sz="2400"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Finally</a:t>
            </a:r>
            <a:r>
              <a:rPr lang="en-AU" sz="2400" dirty="0" smtClean="0">
                <a:latin typeface="Times New Roman" pitchFamily="18" charset="0"/>
                <a:cs typeface="Times New Roman" pitchFamily="18" charset="0"/>
              </a:rPr>
              <a:t>, </a:t>
            </a:r>
            <a:r>
              <a:rPr lang="en-AU" sz="2400" b="1" dirty="0" smtClean="0">
                <a:latin typeface="Times New Roman" pitchFamily="18" charset="0"/>
                <a:cs typeface="Times New Roman" pitchFamily="18" charset="0"/>
              </a:rPr>
              <a:t>the interviewees in the Thessaly area wish to be remunerated with smaller amounts compared to those on the islands of Peloponnese. </a:t>
            </a:r>
            <a:endParaRPr lang="el-GR" sz="2400" b="1" dirty="0" smtClean="0">
              <a:latin typeface="Times New Roman" pitchFamily="18" charset="0"/>
              <a:cs typeface="Times New Roman" pitchFamily="18" charset="0"/>
            </a:endParaRP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The R</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Index</a:t>
            </a:r>
            <a:endParaRPr lang="el-GR" sz="2400" b="1"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2"/>
          <a:srcRect/>
          <a:stretch>
            <a:fillRect/>
          </a:stretch>
        </p:blipFill>
        <p:spPr bwMode="auto">
          <a:xfrm>
            <a:off x="662070" y="2428868"/>
            <a:ext cx="3349529" cy="1857388"/>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571999" y="2500306"/>
            <a:ext cx="4198033" cy="2286016"/>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367</TotalTime>
  <Words>1322</Words>
  <Application>Microsoft Office PowerPoint</Application>
  <PresentationFormat>Προβολή στην οθόνη (4:3)</PresentationFormat>
  <Paragraphs>126</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Αστικό</vt:lpstr>
      <vt:lpstr>Modified Contingent Valuation Method for Agricultural Wastes between the Areas of Peloponnese and Thessaly in Greece. </vt:lpstr>
      <vt:lpstr>Contingent Valuation Method (CVM)</vt:lpstr>
      <vt:lpstr>WtP and WtA </vt:lpstr>
      <vt:lpstr>Experimental Economics</vt:lpstr>
      <vt:lpstr>The Framework</vt:lpstr>
      <vt:lpstr>On the contrary...</vt:lpstr>
      <vt:lpstr>As regards the income...</vt:lpstr>
      <vt:lpstr>Regression  Statistics</vt:lpstr>
      <vt:lpstr>The R2 Index</vt:lpstr>
      <vt:lpstr>The R2 Index</vt:lpstr>
      <vt:lpstr>The question formulates the Willingness to Accept (WtA) of the interviewee that is their wish for remuneration in order to allow someone to gather and take away the leftovers of the agricultural exploitation</vt:lpstr>
      <vt:lpstr>We observe that in the first category... </vt:lpstr>
      <vt:lpstr>In the second category... </vt:lpstr>
      <vt:lpstr>In the first category...</vt:lpstr>
      <vt:lpstr>In the second category...</vt:lpstr>
      <vt:lpstr>Out of the first category which concerns those not wishing remuneration to relinquish their farming leftovers</vt:lpstr>
      <vt:lpstr>Out of the second category, which concerns those wishing remuneration to relinquish their farming leftovers</vt:lpstr>
      <vt:lpstr>Out of the first category, i.e. those stating that they do not wish any remuneration to relinquish their farming leftovers</vt:lpstr>
      <vt:lpstr>Out of the second category, that is the one wishing to collect monetary remuneration to relinquish their farming leftovers</vt:lpstr>
      <vt:lpstr>Concluding Remarks </vt:lpstr>
      <vt:lpstr>Pareto Condition</vt:lpstr>
      <vt:lpstr>It is impressive that...</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Περιβαλλοντική Εκπαίδευση με Υπόθεση Εργασίας την Ανάπτυξη &amp; Εφαρμογή Πιστοποιημένου Συστήματος Περιβαλλοντικής Διαχείρισης σε Ξενοδοχειακή Μονάδα</dc:title>
  <dc:creator>user 3</dc:creator>
  <cp:lastModifiedBy>nikos</cp:lastModifiedBy>
  <cp:revision>48</cp:revision>
  <dcterms:created xsi:type="dcterms:W3CDTF">2015-09-02T06:00:07Z</dcterms:created>
  <dcterms:modified xsi:type="dcterms:W3CDTF">2016-05-07T09:28:37Z</dcterms:modified>
</cp:coreProperties>
</file>