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6.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72" r:id="rId7"/>
    <p:sldId id="270" r:id="rId8"/>
    <p:sldId id="271" r:id="rId9"/>
    <p:sldId id="268" r:id="rId10"/>
    <p:sldId id="269" r:id="rId11"/>
  </p:sldIdLst>
  <p:sldSz cx="10972800" cy="66754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3">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642" y="96"/>
      </p:cViewPr>
      <p:guideLst>
        <p:guide orient="horz" pos="2103"/>
        <p:guide pos="3456"/>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5904130"/>
            <a:ext cx="2806378" cy="557789"/>
          </a:xfrm>
          <a:prstGeom prst="roundRect">
            <a:avLst>
              <a:gd name="adj" fmla="val 42904"/>
            </a:avLst>
          </a:prstGeom>
          <a:ln>
            <a:solidFill>
              <a:schemeClr val="tx2">
                <a:lumMod val="60000"/>
                <a:lumOff val="40000"/>
              </a:schemeClr>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48640" y="267327"/>
            <a:ext cx="9875520" cy="1112573"/>
          </a:xfrm>
          <a:prstGeom prst="rect">
            <a:avLst/>
          </a:prstGeo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548640" y="1557602"/>
            <a:ext cx="9875520" cy="4405481"/>
          </a:xfrm>
          <a:prstGeom prst="rect">
            <a:avLst/>
          </a:prstGeo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548640" y="6187143"/>
            <a:ext cx="2560320" cy="355405"/>
          </a:xfrm>
          <a:prstGeom prst="rect">
            <a:avLst/>
          </a:prstGeom>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a:xfrm>
            <a:off x="3749040" y="6187143"/>
            <a:ext cx="3474720" cy="355405"/>
          </a:xfrm>
          <a:prstGeom prst="rect">
            <a:avLst/>
          </a:prstGeom>
        </p:spPr>
        <p:txBody>
          <a:bodyPr/>
          <a:lstStyle/>
          <a:p>
            <a:endParaRPr lang="en-US"/>
          </a:p>
        </p:txBody>
      </p:sp>
      <p:sp>
        <p:nvSpPr>
          <p:cNvPr id="6" name="Slide Number Placeholder 5"/>
          <p:cNvSpPr>
            <a:spLocks noGrp="1"/>
          </p:cNvSpPr>
          <p:nvPr>
            <p:ph type="sldNum" sz="quarter" idx="12"/>
          </p:nvPr>
        </p:nvSpPr>
        <p:spPr>
          <a:xfrm>
            <a:off x="7863840" y="6187143"/>
            <a:ext cx="2560320" cy="35540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267327"/>
            <a:ext cx="2468880" cy="5695756"/>
          </a:xfrm>
          <a:prstGeom prst="rect">
            <a:avLst/>
          </a:prstGeom>
        </p:spPr>
        <p:txBody>
          <a:bodyPr vert="eaVert"/>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548640" y="267327"/>
            <a:ext cx="7223760" cy="5695756"/>
          </a:xfrm>
          <a:prstGeom prst="rect">
            <a:avLst/>
          </a:prstGeo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548640" y="6187143"/>
            <a:ext cx="2560320" cy="355405"/>
          </a:xfrm>
          <a:prstGeom prst="rect">
            <a:avLst/>
          </a:prstGeom>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a:xfrm>
            <a:off x="3749040" y="6187143"/>
            <a:ext cx="3474720" cy="355405"/>
          </a:xfrm>
          <a:prstGeom prst="rect">
            <a:avLst/>
          </a:prstGeom>
        </p:spPr>
        <p:txBody>
          <a:bodyPr/>
          <a:lstStyle/>
          <a:p>
            <a:endParaRPr lang="en-US"/>
          </a:p>
        </p:txBody>
      </p:sp>
      <p:sp>
        <p:nvSpPr>
          <p:cNvPr id="6" name="Slide Number Placeholder 5"/>
          <p:cNvSpPr>
            <a:spLocks noGrp="1"/>
          </p:cNvSpPr>
          <p:nvPr>
            <p:ph type="sldNum" sz="quarter" idx="12"/>
          </p:nvPr>
        </p:nvSpPr>
        <p:spPr>
          <a:xfrm>
            <a:off x="7863840" y="6187143"/>
            <a:ext cx="2560320" cy="35540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8640" y="267327"/>
            <a:ext cx="9875520" cy="1112573"/>
          </a:xfrm>
          <a:prstGeom prst="rect">
            <a:avLst/>
          </a:prstGeo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48640" y="1557602"/>
            <a:ext cx="9875520" cy="4405481"/>
          </a:xfrm>
          <a:prstGeom prst="rect">
            <a:avLst/>
          </a:prstGeo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548640" y="6187143"/>
            <a:ext cx="2560320" cy="355405"/>
          </a:xfrm>
          <a:prstGeom prst="rect">
            <a:avLst/>
          </a:prstGeom>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a:xfrm>
            <a:off x="3749040" y="6187143"/>
            <a:ext cx="3474720" cy="355405"/>
          </a:xfrm>
          <a:prstGeom prst="rect">
            <a:avLst/>
          </a:prstGeom>
        </p:spPr>
        <p:txBody>
          <a:bodyPr/>
          <a:lstStyle/>
          <a:p>
            <a:endParaRPr lang="en-US"/>
          </a:p>
        </p:txBody>
      </p:sp>
      <p:sp>
        <p:nvSpPr>
          <p:cNvPr id="6" name="Slide Number Placeholder 5"/>
          <p:cNvSpPr>
            <a:spLocks noGrp="1"/>
          </p:cNvSpPr>
          <p:nvPr>
            <p:ph type="sldNum" sz="quarter" idx="12"/>
          </p:nvPr>
        </p:nvSpPr>
        <p:spPr>
          <a:xfrm>
            <a:off x="7863840" y="6187143"/>
            <a:ext cx="2560320" cy="35540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6" y="4289588"/>
            <a:ext cx="9326880" cy="1325816"/>
          </a:xfrm>
          <a:prstGeom prst="rect">
            <a:avLst/>
          </a:prstGeom>
        </p:spPr>
        <p:txBody>
          <a:bodyPr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66776" y="2829336"/>
            <a:ext cx="9326880" cy="1460252"/>
          </a:xfrm>
          <a:prstGeom prst="rect">
            <a:avLst/>
          </a:prstGeo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548640" y="6187143"/>
            <a:ext cx="2560320" cy="355405"/>
          </a:xfrm>
          <a:prstGeom prst="rect">
            <a:avLst/>
          </a:prstGeom>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a:xfrm>
            <a:off x="3749040" y="6187143"/>
            <a:ext cx="3474720" cy="355405"/>
          </a:xfrm>
          <a:prstGeom prst="rect">
            <a:avLst/>
          </a:prstGeom>
        </p:spPr>
        <p:txBody>
          <a:bodyPr/>
          <a:lstStyle/>
          <a:p>
            <a:endParaRPr lang="en-US"/>
          </a:p>
        </p:txBody>
      </p:sp>
      <p:sp>
        <p:nvSpPr>
          <p:cNvPr id="6" name="Slide Number Placeholder 5"/>
          <p:cNvSpPr>
            <a:spLocks noGrp="1"/>
          </p:cNvSpPr>
          <p:nvPr>
            <p:ph type="sldNum" sz="quarter" idx="12"/>
          </p:nvPr>
        </p:nvSpPr>
        <p:spPr>
          <a:xfrm>
            <a:off x="7863840" y="6187143"/>
            <a:ext cx="2560320" cy="35540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8640" y="267327"/>
            <a:ext cx="9875520" cy="1112573"/>
          </a:xfrm>
          <a:prstGeom prst="rect">
            <a:avLst/>
          </a:prstGeo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548640" y="1557602"/>
            <a:ext cx="4846320" cy="4405481"/>
          </a:xfrm>
          <a:prstGeom prst="rect">
            <a:avLst/>
          </a:prstGeo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577840" y="1557602"/>
            <a:ext cx="4846320" cy="4405481"/>
          </a:xfrm>
          <a:prstGeom prst="rect">
            <a:avLst/>
          </a:prstGeo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548640" y="6187143"/>
            <a:ext cx="2560320" cy="355405"/>
          </a:xfrm>
          <a:prstGeom prst="rect">
            <a:avLst/>
          </a:prstGeom>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a:xfrm>
            <a:off x="3749040" y="6187143"/>
            <a:ext cx="3474720" cy="355405"/>
          </a:xfrm>
          <a:prstGeom prst="rect">
            <a:avLst/>
          </a:prstGeom>
        </p:spPr>
        <p:txBody>
          <a:bodyPr/>
          <a:lstStyle/>
          <a:p>
            <a:endParaRPr lang="en-US"/>
          </a:p>
        </p:txBody>
      </p:sp>
      <p:sp>
        <p:nvSpPr>
          <p:cNvPr id="7" name="Slide Number Placeholder 6"/>
          <p:cNvSpPr>
            <a:spLocks noGrp="1"/>
          </p:cNvSpPr>
          <p:nvPr>
            <p:ph type="sldNum" sz="quarter" idx="12"/>
          </p:nvPr>
        </p:nvSpPr>
        <p:spPr>
          <a:xfrm>
            <a:off x="7863840" y="6187143"/>
            <a:ext cx="2560320" cy="35540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8640" y="267327"/>
            <a:ext cx="9875520" cy="1112573"/>
          </a:xfrm>
          <a:prstGeom prst="rect">
            <a:avLst/>
          </a:prstGeo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48640" y="1494248"/>
            <a:ext cx="4848226" cy="622731"/>
          </a:xfrm>
          <a:prstGeom prst="rect">
            <a:avLst/>
          </a:prstGeo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548640" y="2116979"/>
            <a:ext cx="4848226" cy="3846104"/>
          </a:xfrm>
          <a:prstGeom prst="rect">
            <a:avLst/>
          </a:prstGeo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574031" y="1494248"/>
            <a:ext cx="4850130" cy="622731"/>
          </a:xfrm>
          <a:prstGeom prst="rect">
            <a:avLst/>
          </a:prstGeo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5574031" y="2116979"/>
            <a:ext cx="4850130" cy="3846104"/>
          </a:xfrm>
          <a:prstGeom prst="rect">
            <a:avLst/>
          </a:prstGeo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548640" y="6187143"/>
            <a:ext cx="2560320" cy="355405"/>
          </a:xfrm>
          <a:prstGeom prst="rect">
            <a:avLst/>
          </a:prstGeom>
        </p:spPr>
        <p:txBody>
          <a:bodyPr/>
          <a:lstStyle/>
          <a:p>
            <a:fld id="{1D8BD707-D9CF-40AE-B4C6-C98DA3205C09}" type="datetimeFigureOut">
              <a:rPr lang="en-US" smtClean="0"/>
              <a:pPr/>
              <a:t>12/10/2020</a:t>
            </a:fld>
            <a:endParaRPr lang="en-US"/>
          </a:p>
        </p:txBody>
      </p:sp>
      <p:sp>
        <p:nvSpPr>
          <p:cNvPr id="8" name="Footer Placeholder 7"/>
          <p:cNvSpPr>
            <a:spLocks noGrp="1"/>
          </p:cNvSpPr>
          <p:nvPr>
            <p:ph type="ftr" sz="quarter" idx="11"/>
          </p:nvPr>
        </p:nvSpPr>
        <p:spPr>
          <a:xfrm>
            <a:off x="3749040" y="6187143"/>
            <a:ext cx="3474720" cy="355405"/>
          </a:xfrm>
          <a:prstGeom prst="rect">
            <a:avLst/>
          </a:prstGeom>
        </p:spPr>
        <p:txBody>
          <a:bodyPr/>
          <a:lstStyle/>
          <a:p>
            <a:endParaRPr lang="en-US"/>
          </a:p>
        </p:txBody>
      </p:sp>
      <p:sp>
        <p:nvSpPr>
          <p:cNvPr id="9" name="Slide Number Placeholder 8"/>
          <p:cNvSpPr>
            <a:spLocks noGrp="1"/>
          </p:cNvSpPr>
          <p:nvPr>
            <p:ph type="sldNum" sz="quarter" idx="12"/>
          </p:nvPr>
        </p:nvSpPr>
        <p:spPr>
          <a:xfrm>
            <a:off x="7863840" y="6187143"/>
            <a:ext cx="2560320" cy="35540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48640" y="267327"/>
            <a:ext cx="9875520" cy="1112573"/>
          </a:xfrm>
          <a:prstGeom prst="rect">
            <a:avLst/>
          </a:prstGeo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548640" y="6187143"/>
            <a:ext cx="2560320" cy="355405"/>
          </a:xfrm>
          <a:prstGeom prst="rect">
            <a:avLst/>
          </a:prstGeom>
        </p:spPr>
        <p:txBody>
          <a:bodyPr/>
          <a:lstStyle/>
          <a:p>
            <a:fld id="{1D8BD707-D9CF-40AE-B4C6-C98DA3205C09}" type="datetimeFigureOut">
              <a:rPr lang="en-US" smtClean="0"/>
              <a:pPr/>
              <a:t>12/10/2020</a:t>
            </a:fld>
            <a:endParaRPr lang="en-US"/>
          </a:p>
        </p:txBody>
      </p:sp>
      <p:sp>
        <p:nvSpPr>
          <p:cNvPr id="4" name="Footer Placeholder 3"/>
          <p:cNvSpPr>
            <a:spLocks noGrp="1"/>
          </p:cNvSpPr>
          <p:nvPr>
            <p:ph type="ftr" sz="quarter" idx="11"/>
          </p:nvPr>
        </p:nvSpPr>
        <p:spPr>
          <a:xfrm>
            <a:off x="3749040" y="6187143"/>
            <a:ext cx="3474720" cy="355405"/>
          </a:xfrm>
          <a:prstGeom prst="rect">
            <a:avLst/>
          </a:prstGeom>
        </p:spPr>
        <p:txBody>
          <a:bodyPr/>
          <a:lstStyle/>
          <a:p>
            <a:endParaRPr lang="en-US"/>
          </a:p>
        </p:txBody>
      </p:sp>
      <p:sp>
        <p:nvSpPr>
          <p:cNvPr id="5" name="Slide Number Placeholder 4"/>
          <p:cNvSpPr>
            <a:spLocks noGrp="1"/>
          </p:cNvSpPr>
          <p:nvPr>
            <p:ph type="sldNum" sz="quarter" idx="12"/>
          </p:nvPr>
        </p:nvSpPr>
        <p:spPr>
          <a:xfrm>
            <a:off x="7863840" y="6187143"/>
            <a:ext cx="2560320" cy="35540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48640" y="6187143"/>
            <a:ext cx="2560320" cy="355405"/>
          </a:xfrm>
          <a:prstGeom prst="rect">
            <a:avLst/>
          </a:prstGeom>
        </p:spPr>
        <p:txBody>
          <a:bodyPr/>
          <a:lstStyle/>
          <a:p>
            <a:fld id="{1D8BD707-D9CF-40AE-B4C6-C98DA3205C09}" type="datetimeFigureOut">
              <a:rPr lang="en-US" smtClean="0"/>
              <a:pPr/>
              <a:t>12/10/2020</a:t>
            </a:fld>
            <a:endParaRPr lang="en-US"/>
          </a:p>
        </p:txBody>
      </p:sp>
      <p:sp>
        <p:nvSpPr>
          <p:cNvPr id="3" name="Footer Placeholder 2"/>
          <p:cNvSpPr>
            <a:spLocks noGrp="1"/>
          </p:cNvSpPr>
          <p:nvPr>
            <p:ph type="ftr" sz="quarter" idx="11"/>
          </p:nvPr>
        </p:nvSpPr>
        <p:spPr>
          <a:xfrm>
            <a:off x="3749040" y="6187143"/>
            <a:ext cx="3474720" cy="355405"/>
          </a:xfrm>
          <a:prstGeom prst="rect">
            <a:avLst/>
          </a:prstGeom>
        </p:spPr>
        <p:txBody>
          <a:bodyPr/>
          <a:lstStyle/>
          <a:p>
            <a:endParaRPr lang="en-US"/>
          </a:p>
        </p:txBody>
      </p:sp>
      <p:sp>
        <p:nvSpPr>
          <p:cNvPr id="4" name="Slide Number Placeholder 3"/>
          <p:cNvSpPr>
            <a:spLocks noGrp="1"/>
          </p:cNvSpPr>
          <p:nvPr>
            <p:ph type="sldNum" sz="quarter" idx="12"/>
          </p:nvPr>
        </p:nvSpPr>
        <p:spPr>
          <a:xfrm>
            <a:off x="7863840" y="6187143"/>
            <a:ext cx="2560320" cy="35540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0" y="265781"/>
            <a:ext cx="3609976" cy="1131116"/>
          </a:xfrm>
          <a:prstGeom prst="rect">
            <a:avLst/>
          </a:prstGeom>
        </p:spPr>
        <p:txBody>
          <a:bodyPr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290060" y="265782"/>
            <a:ext cx="6134100" cy="5697301"/>
          </a:xfrm>
          <a:prstGeom prst="rect">
            <a:avLst/>
          </a:prstGeom>
        </p:spPr>
        <p:txBody>
          <a:bodyPr/>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548640" y="1396897"/>
            <a:ext cx="3609976" cy="4566186"/>
          </a:xfrm>
          <a:prstGeom prst="rect">
            <a:avLst/>
          </a:prstGeo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548640" y="6187143"/>
            <a:ext cx="2560320" cy="355405"/>
          </a:xfrm>
          <a:prstGeom prst="rect">
            <a:avLst/>
          </a:prstGeom>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a:xfrm>
            <a:off x="3749040" y="6187143"/>
            <a:ext cx="3474720" cy="355405"/>
          </a:xfrm>
          <a:prstGeom prst="rect">
            <a:avLst/>
          </a:prstGeom>
        </p:spPr>
        <p:txBody>
          <a:bodyPr/>
          <a:lstStyle/>
          <a:p>
            <a:endParaRPr lang="en-US"/>
          </a:p>
        </p:txBody>
      </p:sp>
      <p:sp>
        <p:nvSpPr>
          <p:cNvPr id="7" name="Slide Number Placeholder 6"/>
          <p:cNvSpPr>
            <a:spLocks noGrp="1"/>
          </p:cNvSpPr>
          <p:nvPr>
            <p:ph type="sldNum" sz="quarter" idx="12"/>
          </p:nvPr>
        </p:nvSpPr>
        <p:spPr>
          <a:xfrm>
            <a:off x="7863840" y="6187143"/>
            <a:ext cx="2560320" cy="35540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4672807"/>
            <a:ext cx="6583680" cy="551651"/>
          </a:xfrm>
          <a:prstGeom prst="rect">
            <a:avLst/>
          </a:prstGeom>
        </p:spPr>
        <p:txBody>
          <a:bodyPr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2150746" y="596463"/>
            <a:ext cx="6583680" cy="40052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150746" y="5224458"/>
            <a:ext cx="6583680" cy="783436"/>
          </a:xfrm>
          <a:prstGeom prst="rect">
            <a:avLst/>
          </a:prstGeo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548640" y="6187143"/>
            <a:ext cx="2560320" cy="355405"/>
          </a:xfrm>
          <a:prstGeom prst="rect">
            <a:avLst/>
          </a:prstGeom>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a:xfrm>
            <a:off x="3749040" y="6187143"/>
            <a:ext cx="3474720" cy="355405"/>
          </a:xfrm>
          <a:prstGeom prst="rect">
            <a:avLst/>
          </a:prstGeom>
        </p:spPr>
        <p:txBody>
          <a:bodyPr/>
          <a:lstStyle/>
          <a:p>
            <a:endParaRPr lang="en-US"/>
          </a:p>
        </p:txBody>
      </p:sp>
      <p:sp>
        <p:nvSpPr>
          <p:cNvPr id="7" name="Slide Number Placeholder 6"/>
          <p:cNvSpPr>
            <a:spLocks noGrp="1"/>
          </p:cNvSpPr>
          <p:nvPr>
            <p:ph type="sldNum" sz="quarter" idx="12"/>
          </p:nvPr>
        </p:nvSpPr>
        <p:spPr>
          <a:xfrm>
            <a:off x="7863840" y="6187143"/>
            <a:ext cx="2560320" cy="35540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2595623" y="6080919"/>
            <a:ext cx="8382000" cy="243681"/>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Rectangle 7"/>
          <p:cNvSpPr/>
          <p:nvPr userDrawn="1"/>
        </p:nvSpPr>
        <p:spPr>
          <a:xfrm>
            <a:off x="0" y="0"/>
            <a:ext cx="10972800" cy="135651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6" name="Rectangle 15"/>
          <p:cNvSpPr/>
          <p:nvPr userDrawn="1"/>
        </p:nvSpPr>
        <p:spPr>
          <a:xfrm>
            <a:off x="0" y="6202759"/>
            <a:ext cx="10972800" cy="47267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twitter.com/renubresearch" TargetMode="External"/><Relationship Id="rId13" Type="http://schemas.openxmlformats.org/officeDocument/2006/relationships/image" Target="../media/image14.png"/><Relationship Id="rId3" Type="http://schemas.openxmlformats.org/officeDocument/2006/relationships/hyperlink" Target="https://www.renub.com/" TargetMode="External"/><Relationship Id="rId7" Type="http://schemas.openxmlformats.org/officeDocument/2006/relationships/image" Target="../media/image11.png"/><Relationship Id="rId12" Type="http://schemas.openxmlformats.org/officeDocument/2006/relationships/hyperlink" Target="https://renubresearchinfographiczone.blogspot.com/" TargetMode="External"/><Relationship Id="rId2" Type="http://schemas.openxmlformats.org/officeDocument/2006/relationships/image" Target="../media/image9.jpeg"/><Relationship Id="rId1" Type="http://schemas.openxmlformats.org/officeDocument/2006/relationships/slideLayout" Target="../slideLayouts/slideLayout1.xml"/><Relationship Id="rId6" Type="http://schemas.openxmlformats.org/officeDocument/2006/relationships/hyperlink" Target="https://www.facebook.com/Renub-Research/" TargetMode="External"/><Relationship Id="rId11" Type="http://schemas.openxmlformats.org/officeDocument/2006/relationships/image" Target="../media/image13.png"/><Relationship Id="rId5" Type="http://schemas.openxmlformats.org/officeDocument/2006/relationships/image" Target="../media/image10.jpeg"/><Relationship Id="rId10" Type="http://schemas.openxmlformats.org/officeDocument/2006/relationships/hyperlink" Target="https://www.pinterest.com/renubresearch/" TargetMode="External"/><Relationship Id="rId4" Type="http://schemas.openxmlformats.org/officeDocument/2006/relationships/hyperlink" Target="https://www.linkedin.com/company/renub-research" TargetMode="External"/><Relationship Id="rId9"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www.renub.com/request-sample-page.php?gturl=breast-cancer-screening-mammography-mri-and-ultrasound-market-and-forecast-worldwide-63-p.php"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renub.com/japan-in-vitro-diagnostics-market-p.php" TargetMode="External"/><Relationship Id="rId7" Type="http://schemas.openxmlformats.org/officeDocument/2006/relationships/hyperlink" Target="https://www.renub.com/united-states-biopsy-testing-market-and-volume-analysis-to-2020-511-p.php" TargetMode="External"/><Relationship Id="rId2" Type="http://schemas.openxmlformats.org/officeDocument/2006/relationships/hyperlink" Target="https://www.renub.com/global-cervical-cancer-screening-market-and-patients-by-test-type-pap-smear-hpv-dna-via-forecast-1009-p.php" TargetMode="External"/><Relationship Id="rId1" Type="http://schemas.openxmlformats.org/officeDocument/2006/relationships/slideLayout" Target="../slideLayouts/slideLayout1.xml"/><Relationship Id="rId6" Type="http://schemas.openxmlformats.org/officeDocument/2006/relationships/hyperlink" Target="https://www.renub.com/drugs-abuse-testing-market-p.php" TargetMode="External"/><Relationship Id="rId5" Type="http://schemas.openxmlformats.org/officeDocument/2006/relationships/hyperlink" Target="https://www.renub.com/global-molecular-diagnostics-market-and-future-forecast-2010-2014-334-p.php" TargetMode="External"/><Relationship Id="rId4" Type="http://schemas.openxmlformats.org/officeDocument/2006/relationships/hyperlink" Target="https://www.renub.com/breast-cancer-screening-mammography-mri-and-ultrasound-market-and-forecast-worldwide-63-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23044" y="289719"/>
            <a:ext cx="6726713" cy="707886"/>
          </a:xfrm>
          <a:prstGeom prst="rect">
            <a:avLst/>
          </a:prstGeom>
          <a:noFill/>
        </p:spPr>
        <p:txBody>
          <a:bodyPr wrap="none" rtlCol="0">
            <a:spAutoFit/>
          </a:bodyPr>
          <a:lstStyle/>
          <a:p>
            <a:r>
              <a:rPr lang="en-US" sz="4000" b="1" dirty="0">
                <a:solidFill>
                  <a:schemeClr val="bg1"/>
                </a:solidFill>
                <a:latin typeface="Arial" pitchFamily="34" charset="0"/>
                <a:cs typeface="Arial" pitchFamily="34" charset="0"/>
              </a:rPr>
              <a:t>Cardiac Arrhythmia Market</a:t>
            </a:r>
          </a:p>
        </p:txBody>
      </p:sp>
      <p:sp>
        <p:nvSpPr>
          <p:cNvPr id="6" name="TextBox 5"/>
          <p:cNvSpPr txBox="1"/>
          <p:nvPr/>
        </p:nvSpPr>
        <p:spPr>
          <a:xfrm>
            <a:off x="7771001" y="6244987"/>
            <a:ext cx="3125599" cy="369332"/>
          </a:xfrm>
          <a:prstGeom prst="rect">
            <a:avLst/>
          </a:prstGeom>
          <a:noFill/>
        </p:spPr>
        <p:txBody>
          <a:bodyPr wrap="none" rtlCol="0">
            <a:spAutoFit/>
          </a:bodyPr>
          <a:lstStyle/>
          <a:p>
            <a:r>
              <a:rPr lang="en-US" b="1" dirty="0">
                <a:solidFill>
                  <a:schemeClr val="bg1"/>
                </a:solidFill>
                <a:latin typeface="Arial" pitchFamily="34" charset="0"/>
                <a:cs typeface="Arial" pitchFamily="34" charset="0"/>
              </a:rPr>
              <a:t>Cardiac Arrhythmia Market</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900" y="1661319"/>
            <a:ext cx="8001000" cy="397965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03851326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133882" y="289719"/>
            <a:ext cx="2705036" cy="769441"/>
          </a:xfrm>
          <a:prstGeom prst="rect">
            <a:avLst/>
          </a:prstGeom>
          <a:noFill/>
        </p:spPr>
        <p:txBody>
          <a:bodyPr wrap="none" rtlCol="0">
            <a:spAutoFit/>
          </a:bodyPr>
          <a:lstStyle/>
          <a:p>
            <a:pPr lvl="0"/>
            <a:r>
              <a:rPr lang="en-GB" sz="4400" b="1" dirty="0">
                <a:solidFill>
                  <a:schemeClr val="bg1"/>
                </a:solidFill>
                <a:ea typeface="Calibri"/>
                <a:cs typeface="Calibri"/>
                <a:sym typeface="Calibri"/>
              </a:rPr>
              <a:t>Contact Us</a:t>
            </a:r>
          </a:p>
        </p:txBody>
      </p:sp>
      <p:grpSp>
        <p:nvGrpSpPr>
          <p:cNvPr id="23" name="Group 22"/>
          <p:cNvGrpSpPr/>
          <p:nvPr/>
        </p:nvGrpSpPr>
        <p:grpSpPr>
          <a:xfrm>
            <a:off x="2171700" y="1585119"/>
            <a:ext cx="6629400" cy="1182275"/>
            <a:chOff x="2171700" y="1585119"/>
            <a:chExt cx="6629400" cy="1182275"/>
          </a:xfrm>
        </p:grpSpPr>
        <p:sp>
          <p:nvSpPr>
            <p:cNvPr id="4" name="Rectangle 3"/>
            <p:cNvSpPr/>
            <p:nvPr/>
          </p:nvSpPr>
          <p:spPr>
            <a:xfrm>
              <a:off x="2171700" y="2305729"/>
              <a:ext cx="6629400" cy="461665"/>
            </a:xfrm>
            <a:prstGeom prst="rect">
              <a:avLst/>
            </a:prstGeom>
          </p:spPr>
          <p:txBody>
            <a:bodyPr wrap="square">
              <a:spAutoFit/>
            </a:bodyPr>
            <a:lstStyle/>
            <a:p>
              <a:pPr lvl="0" algn="ctr">
                <a:spcBef>
                  <a:spcPts val="500"/>
                </a:spcBef>
                <a:buClr>
                  <a:schemeClr val="dk1"/>
                </a:buClr>
                <a:buSzPct val="55000"/>
              </a:pPr>
              <a:r>
                <a:rPr lang="en-GB" sz="2400" b="1" dirty="0" smtClean="0">
                  <a:solidFill>
                    <a:schemeClr val="dk1"/>
                  </a:solidFill>
                  <a:effectLst>
                    <a:outerShdw blurRad="38100" dist="38100" dir="2700000" algn="tl">
                      <a:srgbClr val="000000">
                        <a:alpha val="43137"/>
                      </a:srgbClr>
                    </a:outerShdw>
                  </a:effectLst>
                  <a:ea typeface="Calibri"/>
                  <a:cs typeface="Calibri"/>
                  <a:sym typeface="Calibri"/>
                </a:rPr>
                <a:t>+1-678-302-0700 (US),  +91-120-421-9822 (INDIA)</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58242" y="1585119"/>
              <a:ext cx="656316" cy="65631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grpSp>
        <p:nvGrpSpPr>
          <p:cNvPr id="21" name="Group 20"/>
          <p:cNvGrpSpPr/>
          <p:nvPr/>
        </p:nvGrpSpPr>
        <p:grpSpPr>
          <a:xfrm>
            <a:off x="4218040" y="3032919"/>
            <a:ext cx="2536720" cy="914400"/>
            <a:chOff x="4218040" y="3032919"/>
            <a:chExt cx="2536720" cy="914400"/>
          </a:xfrm>
        </p:grpSpPr>
        <p:sp>
          <p:nvSpPr>
            <p:cNvPr id="5" name="TextBox 4"/>
            <p:cNvSpPr txBox="1"/>
            <p:nvPr/>
          </p:nvSpPr>
          <p:spPr>
            <a:xfrm>
              <a:off x="4619400" y="3032919"/>
              <a:ext cx="1734001" cy="461665"/>
            </a:xfrm>
            <a:prstGeom prst="rect">
              <a:avLst/>
            </a:prstGeom>
            <a:ln>
              <a:noFill/>
            </a:ln>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wrap="none" rtlCol="0">
              <a:spAutoFit/>
            </a:bodyPr>
            <a:lstStyle/>
            <a:p>
              <a:r>
                <a:rPr lang="en-IN" sz="24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Visit us at:</a:t>
              </a:r>
              <a:endParaRPr lang="en-IN" sz="24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10" name="TextBox 9"/>
            <p:cNvSpPr txBox="1"/>
            <p:nvPr/>
          </p:nvSpPr>
          <p:spPr>
            <a:xfrm>
              <a:off x="4218040" y="3577987"/>
              <a:ext cx="2536720" cy="369332"/>
            </a:xfrm>
            <a:prstGeom prst="rect">
              <a:avLst/>
            </a:prstGeom>
            <a:noFill/>
          </p:spPr>
          <p:txBody>
            <a:bodyPr wrap="none" rtlCol="0">
              <a:spAutoFit/>
            </a:bodyPr>
            <a:lstStyle/>
            <a:p>
              <a:r>
                <a:rPr lang="en-IN" b="1" dirty="0" smtClean="0">
                  <a:hlinkClick r:id="rId3"/>
                </a:rPr>
                <a:t>https://www.renub.com</a:t>
              </a:r>
              <a:endParaRPr lang="en-IN" b="1" dirty="0"/>
            </a:p>
          </p:txBody>
        </p:sp>
      </p:grpSp>
      <p:grpSp>
        <p:nvGrpSpPr>
          <p:cNvPr id="22" name="Group 21"/>
          <p:cNvGrpSpPr/>
          <p:nvPr/>
        </p:nvGrpSpPr>
        <p:grpSpPr>
          <a:xfrm>
            <a:off x="3813058" y="4322337"/>
            <a:ext cx="3346684" cy="1148982"/>
            <a:chOff x="3813058" y="4322337"/>
            <a:chExt cx="3346684" cy="1148982"/>
          </a:xfrm>
        </p:grpSpPr>
        <p:sp>
          <p:nvSpPr>
            <p:cNvPr id="11" name="TextBox 10"/>
            <p:cNvSpPr txBox="1"/>
            <p:nvPr/>
          </p:nvSpPr>
          <p:spPr>
            <a:xfrm>
              <a:off x="4481959" y="4322337"/>
              <a:ext cx="2008883" cy="400110"/>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0">
              <a:spAutoFit/>
            </a:bodyPr>
            <a:lstStyle/>
            <a:p>
              <a:r>
                <a:rPr lang="en-IN" sz="2000" b="1" dirty="0" smtClean="0">
                  <a:solidFill>
                    <a:srgbClr val="002060"/>
                  </a:solidFill>
                  <a:latin typeface="Arial Black" panose="020B0A04020102020204" pitchFamily="34" charset="0"/>
                </a:rPr>
                <a:t>Stay with us:</a:t>
              </a:r>
              <a:endParaRPr lang="en-IN" sz="2000" b="1" dirty="0">
                <a:solidFill>
                  <a:srgbClr val="002060"/>
                </a:solidFill>
                <a:latin typeface="Arial Black" panose="020B0A04020102020204" pitchFamily="34" charset="0"/>
              </a:endParaRPr>
            </a:p>
          </p:txBody>
        </p:sp>
        <p:grpSp>
          <p:nvGrpSpPr>
            <p:cNvPr id="20" name="Group 19"/>
            <p:cNvGrpSpPr/>
            <p:nvPr/>
          </p:nvGrpSpPr>
          <p:grpSpPr>
            <a:xfrm>
              <a:off x="3813058" y="4867835"/>
              <a:ext cx="3346684" cy="603484"/>
              <a:chOff x="2895600" y="4462472"/>
              <a:chExt cx="3346684" cy="603484"/>
            </a:xfrm>
          </p:grpSpPr>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81400" y="4480719"/>
                <a:ext cx="585236" cy="585236"/>
              </a:xfrm>
              <a:prstGeom prst="rect">
                <a:avLst/>
              </a:prstGeom>
            </p:spPr>
          </p:pic>
          <p:pic>
            <p:nvPicPr>
              <p:cNvPr id="12" name="Picture 11">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95600" y="4480719"/>
                <a:ext cx="585236" cy="585236"/>
              </a:xfrm>
              <a:prstGeom prst="rect">
                <a:avLst/>
              </a:prstGeom>
            </p:spPr>
          </p:pic>
          <p:pic>
            <p:nvPicPr>
              <p:cNvPr id="17" name="Picture 16">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291564" y="4480719"/>
                <a:ext cx="585236" cy="585236"/>
              </a:xfrm>
              <a:prstGeom prst="rect">
                <a:avLst/>
              </a:prstGeom>
            </p:spPr>
          </p:pic>
          <p:pic>
            <p:nvPicPr>
              <p:cNvPr id="18" name="Picture 17">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977364" y="4480719"/>
                <a:ext cx="585236" cy="585236"/>
              </a:xfrm>
              <a:prstGeom prst="rect">
                <a:avLst/>
              </a:prstGeom>
            </p:spPr>
          </p:pic>
          <p:pic>
            <p:nvPicPr>
              <p:cNvPr id="19" name="Picture 18">
                <a:hlinkClick r:id="rId12"/>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638800" y="4462472"/>
                <a:ext cx="603484" cy="603484"/>
              </a:xfrm>
              <a:prstGeom prst="rect">
                <a:avLst/>
              </a:prstGeom>
            </p:spPr>
          </p:pic>
        </p:grpSp>
      </p:grpSp>
      <p:sp>
        <p:nvSpPr>
          <p:cNvPr id="25" name="TextBox 24"/>
          <p:cNvSpPr txBox="1"/>
          <p:nvPr/>
        </p:nvSpPr>
        <p:spPr>
          <a:xfrm>
            <a:off x="7771001" y="6244987"/>
            <a:ext cx="3125599" cy="369332"/>
          </a:xfrm>
          <a:prstGeom prst="rect">
            <a:avLst/>
          </a:prstGeom>
          <a:noFill/>
        </p:spPr>
        <p:txBody>
          <a:bodyPr wrap="none" rtlCol="0">
            <a:spAutoFit/>
          </a:bodyPr>
          <a:lstStyle/>
          <a:p>
            <a:r>
              <a:rPr lang="en-US" b="1" dirty="0">
                <a:solidFill>
                  <a:schemeClr val="bg1"/>
                </a:solidFill>
                <a:latin typeface="Arial" pitchFamily="34" charset="0"/>
                <a:cs typeface="Arial" pitchFamily="34" charset="0"/>
              </a:rPr>
              <a:t>Cardiac Arrhythmia Market</a:t>
            </a:r>
          </a:p>
        </p:txBody>
      </p:sp>
    </p:spTree>
    <p:extLst>
      <p:ext uri="{BB962C8B-B14F-4D97-AF65-F5344CB8AC3E}">
        <p14:creationId xmlns:p14="http://schemas.microsoft.com/office/powerpoint/2010/main" val="24283500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52697" y="1508919"/>
            <a:ext cx="6024303" cy="4247317"/>
          </a:xfrm>
          <a:prstGeom prst="rect">
            <a:avLst/>
          </a:prstGeom>
        </p:spPr>
        <p:txBody>
          <a:bodyPr wrap="square">
            <a:spAutoFit/>
          </a:bodyPr>
          <a:lstStyle/>
          <a:p>
            <a:pPr algn="just"/>
            <a:r>
              <a:rPr lang="en-US" dirty="0">
                <a:latin typeface="Arial" panose="020B0604020202020204" pitchFamily="34" charset="0"/>
                <a:cs typeface="Arial" panose="020B0604020202020204" pitchFamily="34" charset="0"/>
              </a:rPr>
              <a:t>Globally, Cardiovascular diseases are the leading cause of mortality. According to the World Health Organisation, nearly </a:t>
            </a:r>
            <a:r>
              <a:rPr lang="en-US" b="1" dirty="0">
                <a:latin typeface="Arial" panose="020B0604020202020204" pitchFamily="34" charset="0"/>
                <a:cs typeface="Arial" panose="020B0604020202020204" pitchFamily="34" charset="0"/>
              </a:rPr>
              <a:t>17.9 million</a:t>
            </a:r>
            <a:r>
              <a:rPr lang="en-US" dirty="0">
                <a:latin typeface="Arial" panose="020B0604020202020204" pitchFamily="34" charset="0"/>
                <a:cs typeface="Arial" panose="020B0604020202020204" pitchFamily="34" charset="0"/>
              </a:rPr>
              <a:t> global deaths occur due to Cardiovascular disease every year. According to the American Heart Association (AHA), more than </a:t>
            </a:r>
            <a:r>
              <a:rPr lang="en-US" b="1" dirty="0">
                <a:latin typeface="Arial" panose="020B0604020202020204" pitchFamily="34" charset="0"/>
                <a:cs typeface="Arial" panose="020B0604020202020204" pitchFamily="34" charset="0"/>
              </a:rPr>
              <a:t>800 Thousand</a:t>
            </a:r>
            <a:r>
              <a:rPr lang="en-US" dirty="0">
                <a:latin typeface="Arial" panose="020B0604020202020204" pitchFamily="34" charset="0"/>
                <a:cs typeface="Arial" panose="020B0604020202020204" pitchFamily="34" charset="0"/>
              </a:rPr>
              <a:t> individuals die from cardiovascular diseases in the United States each year and nearly </a:t>
            </a:r>
            <a:r>
              <a:rPr lang="en-US" b="1" dirty="0">
                <a:latin typeface="Arial" panose="020B0604020202020204" pitchFamily="34" charset="0"/>
                <a:cs typeface="Arial" panose="020B0604020202020204" pitchFamily="34" charset="0"/>
              </a:rPr>
              <a:t>92.1 million</a:t>
            </a:r>
            <a:r>
              <a:rPr lang="en-US" dirty="0">
                <a:latin typeface="Arial" panose="020B0604020202020204" pitchFamily="34" charset="0"/>
                <a:cs typeface="Arial" panose="020B0604020202020204" pitchFamily="34" charset="0"/>
              </a:rPr>
              <a:t> Americans are living with some form of cardiovascular disease. A cardiac arrhythmia is a condition where the person heartbeat is irregular, i.e., either, too slow, or too fast. Cardiac arrhythmia monitoring devices help in monitoring the patients who are at risk with heart arrhythmia. According to Renub Research Analysis, Global Cardiac Arrhythmia Market will be </a:t>
            </a:r>
            <a:r>
              <a:rPr lang="en-US" b="1" dirty="0">
                <a:latin typeface="Arial" panose="020B0604020202020204" pitchFamily="34" charset="0"/>
                <a:cs typeface="Arial" panose="020B0604020202020204" pitchFamily="34" charset="0"/>
              </a:rPr>
              <a:t>US$ 7.9 Billion</a:t>
            </a:r>
            <a:r>
              <a:rPr lang="en-US" dirty="0">
                <a:latin typeface="Arial" panose="020B0604020202020204" pitchFamily="34" charset="0"/>
                <a:cs typeface="Arial" panose="020B0604020202020204" pitchFamily="34" charset="0"/>
              </a:rPr>
              <a:t> by </a:t>
            </a:r>
            <a:r>
              <a:rPr lang="en-US" b="1" dirty="0">
                <a:latin typeface="Arial" panose="020B0604020202020204" pitchFamily="34" charset="0"/>
                <a:cs typeface="Arial" panose="020B0604020202020204" pitchFamily="34" charset="0"/>
              </a:rPr>
              <a:t>2026.</a:t>
            </a:r>
            <a:endParaRPr lang="en-US" dirty="0">
              <a:latin typeface="Arial" panose="020B0604020202020204" pitchFamily="34" charset="0"/>
              <a:cs typeface="Arial" panose="020B0604020202020204" pitchFamily="34" charset="0"/>
            </a:endParaRPr>
          </a:p>
        </p:txBody>
      </p:sp>
      <p:sp>
        <p:nvSpPr>
          <p:cNvPr id="10" name="Rectangle 9"/>
          <p:cNvSpPr/>
          <p:nvPr/>
        </p:nvSpPr>
        <p:spPr>
          <a:xfrm>
            <a:off x="878790" y="296922"/>
            <a:ext cx="9341019" cy="769441"/>
          </a:xfrm>
          <a:prstGeom prst="rect">
            <a:avLst/>
          </a:prstGeom>
        </p:spPr>
        <p:txBody>
          <a:bodyPr wrap="none">
            <a:spAutoFit/>
          </a:bodyPr>
          <a:lstStyle/>
          <a:p>
            <a:pPr lvl="0" algn="ctr"/>
            <a:r>
              <a:rPr lang="en-US" sz="4400" b="1" dirty="0">
                <a:solidFill>
                  <a:schemeClr val="bg1"/>
                </a:solidFill>
                <a:latin typeface="Arial" pitchFamily="34" charset="0"/>
                <a:ea typeface="Trebuchet MS"/>
                <a:cs typeface="Arial" pitchFamily="34" charset="0"/>
                <a:sym typeface="Trebuchet MS"/>
              </a:rPr>
              <a:t>Report Description and Highlights</a:t>
            </a:r>
            <a:endParaRPr lang="en-US" sz="4400" b="1" kern="0" dirty="0">
              <a:solidFill>
                <a:schemeClr val="bg1"/>
              </a:solidFill>
              <a:latin typeface="Arial" pitchFamily="34" charset="0"/>
              <a:ea typeface="Calibri"/>
              <a:cs typeface="Arial" pitchFamily="34" charset="0"/>
              <a:sym typeface="Calibri"/>
            </a:endParaRPr>
          </a:p>
        </p:txBody>
      </p:sp>
      <p:sp>
        <p:nvSpPr>
          <p:cNvPr id="8" name="TextBox 7"/>
          <p:cNvSpPr txBox="1"/>
          <p:nvPr/>
        </p:nvSpPr>
        <p:spPr>
          <a:xfrm>
            <a:off x="7771001" y="6244987"/>
            <a:ext cx="3125599" cy="369332"/>
          </a:xfrm>
          <a:prstGeom prst="rect">
            <a:avLst/>
          </a:prstGeom>
          <a:noFill/>
        </p:spPr>
        <p:txBody>
          <a:bodyPr wrap="none" rtlCol="0">
            <a:spAutoFit/>
          </a:bodyPr>
          <a:lstStyle/>
          <a:p>
            <a:r>
              <a:rPr lang="en-US" b="1" dirty="0">
                <a:solidFill>
                  <a:schemeClr val="bg1"/>
                </a:solidFill>
                <a:latin typeface="Arial" pitchFamily="34" charset="0"/>
                <a:cs typeface="Arial" pitchFamily="34" charset="0"/>
              </a:rPr>
              <a:t>Cardiac Arrhythmia Market</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600" y="2194719"/>
            <a:ext cx="3285609" cy="26670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02386313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886200" y="1508919"/>
            <a:ext cx="6781800" cy="4356000"/>
          </a:xfrm>
          <a:prstGeom prst="rect">
            <a:avLst/>
          </a:prstGeom>
        </p:spPr>
        <p:txBody>
          <a:bodyPr wrap="square">
            <a:spAutoFit/>
          </a:bodyPr>
          <a:lstStyle/>
          <a:p>
            <a:pPr algn="just"/>
            <a:r>
              <a:rPr lang="en-US" b="1" dirty="0">
                <a:latin typeface="Arial" panose="020B0604020202020204" pitchFamily="34" charset="0"/>
                <a:cs typeface="Arial" panose="020B0604020202020204" pitchFamily="34" charset="0"/>
              </a:rPr>
              <a:t>What is Cardiac Arrhythmia and How Monitoring Device Helps</a:t>
            </a:r>
            <a:r>
              <a:rPr lang="en-US" b="1" dirty="0" smtClean="0">
                <a:latin typeface="Arial" panose="020B0604020202020204" pitchFamily="34" charset="0"/>
                <a:cs typeface="Arial" panose="020B0604020202020204" pitchFamily="34" charset="0"/>
              </a:rPr>
              <a:t>?</a:t>
            </a:r>
          </a:p>
          <a:p>
            <a:pPr algn="just"/>
            <a:endParaRPr lang="en-US" sz="800"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People with cardiovascular diseases have increased risk of cardiac arrhythmia condition like tachycardia and bradycardia that need continuous monitoring to overcome sudden heart failure. When a heart rate is above 100 beats per minute in adults that it is called “tachycardia”. And when the heart rate of an adult is below 60 beats per minute than it is called “bradycardia”.</a:t>
            </a:r>
          </a:p>
          <a:p>
            <a:pPr algn="just"/>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The cardiac arrhythmia monitoring device can monitor or record the electrical activity of the heart. These devices help in identifying the type and the cause of irregular heart rhythms. These devices help in continuously monitor the patients suffering from cardiac arrhythmia through remote patient monitoring.</a:t>
            </a:r>
          </a:p>
        </p:txBody>
      </p:sp>
      <p:sp>
        <p:nvSpPr>
          <p:cNvPr id="8" name="TextBox 7"/>
          <p:cNvSpPr txBox="1"/>
          <p:nvPr/>
        </p:nvSpPr>
        <p:spPr>
          <a:xfrm>
            <a:off x="2123044" y="289719"/>
            <a:ext cx="6726713" cy="707886"/>
          </a:xfrm>
          <a:prstGeom prst="rect">
            <a:avLst/>
          </a:prstGeom>
          <a:noFill/>
        </p:spPr>
        <p:txBody>
          <a:bodyPr wrap="none" rtlCol="0">
            <a:spAutoFit/>
          </a:bodyPr>
          <a:lstStyle/>
          <a:p>
            <a:r>
              <a:rPr lang="en-US" sz="4000" b="1" dirty="0">
                <a:solidFill>
                  <a:schemeClr val="bg1"/>
                </a:solidFill>
                <a:latin typeface="Arial" pitchFamily="34" charset="0"/>
                <a:cs typeface="Arial" pitchFamily="34" charset="0"/>
              </a:rPr>
              <a:t>Cardiac Arrhythmia Market</a:t>
            </a:r>
          </a:p>
        </p:txBody>
      </p:sp>
      <p:sp>
        <p:nvSpPr>
          <p:cNvPr id="9" name="TextBox 8"/>
          <p:cNvSpPr txBox="1"/>
          <p:nvPr/>
        </p:nvSpPr>
        <p:spPr>
          <a:xfrm>
            <a:off x="7771001" y="6244987"/>
            <a:ext cx="3125599" cy="369332"/>
          </a:xfrm>
          <a:prstGeom prst="rect">
            <a:avLst/>
          </a:prstGeom>
          <a:noFill/>
        </p:spPr>
        <p:txBody>
          <a:bodyPr wrap="none" rtlCol="0">
            <a:spAutoFit/>
          </a:bodyPr>
          <a:lstStyle/>
          <a:p>
            <a:r>
              <a:rPr lang="en-US" b="1" dirty="0">
                <a:solidFill>
                  <a:schemeClr val="bg1"/>
                </a:solidFill>
                <a:latin typeface="Arial" pitchFamily="34" charset="0"/>
                <a:cs typeface="Arial" pitchFamily="34" charset="0"/>
              </a:rPr>
              <a:t>Cardiac Arrhythmia Market</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r="41586" b="2057"/>
          <a:stretch/>
        </p:blipFill>
        <p:spPr>
          <a:xfrm>
            <a:off x="304800" y="1737519"/>
            <a:ext cx="3352800" cy="3584593"/>
          </a:xfrm>
          <a:prstGeom prst="rect">
            <a:avLst/>
          </a:prstGeom>
        </p:spPr>
      </p:pic>
    </p:spTree>
    <p:extLst>
      <p:ext uri="{BB962C8B-B14F-4D97-AF65-F5344CB8AC3E}">
        <p14:creationId xmlns:p14="http://schemas.microsoft.com/office/powerpoint/2010/main" val="218945481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508919"/>
            <a:ext cx="6096000" cy="4247317"/>
          </a:xfrm>
          <a:prstGeom prst="rect">
            <a:avLst/>
          </a:prstGeom>
        </p:spPr>
        <p:txBody>
          <a:bodyPr wrap="square">
            <a:spAutoFit/>
          </a:bodyPr>
          <a:lstStyle/>
          <a:p>
            <a:pPr algn="just"/>
            <a:r>
              <a:rPr lang="en-US" b="1" dirty="0">
                <a:latin typeface="Arial" panose="020B0604020202020204" pitchFamily="34" charset="0"/>
                <a:cs typeface="Arial" panose="020B0604020202020204" pitchFamily="34" charset="0"/>
              </a:rPr>
              <a:t>Factors Driving the Cardiac Arrhythmia </a:t>
            </a:r>
            <a:r>
              <a:rPr lang="en-US" b="1" dirty="0" smtClean="0">
                <a:latin typeface="Arial" panose="020B0604020202020204" pitchFamily="34" charset="0"/>
                <a:cs typeface="Arial" panose="020B0604020202020204" pitchFamily="34" charset="0"/>
              </a:rPr>
              <a:t>Market</a:t>
            </a:r>
          </a:p>
          <a:p>
            <a:pPr algn="just"/>
            <a:endParaRPr lang="en-US" sz="800"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Growth of telemedicine and the popularity of smartphone technology has changed the landscape of cardiac monitoring devices. Besides, key players operating in the market are competing based on advanced and connected cardiac arrhythmia monitoring devices which is expected to propel the growth of this market in upcoming years.</a:t>
            </a:r>
          </a:p>
          <a:p>
            <a:pPr algn="just"/>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The driving force, which is boosting the global Cardiac Arrhythmia Market, is surging cases of lifestyle habits say obesity, smoking, excessive alcohol consumption. Some of the other factors include rising healthcare expenditure, rising consumption of tobacco and alcohol, accelerating economic growth, growing obese population.</a:t>
            </a:r>
          </a:p>
        </p:txBody>
      </p:sp>
      <p:sp>
        <p:nvSpPr>
          <p:cNvPr id="5" name="TextBox 4"/>
          <p:cNvSpPr txBox="1"/>
          <p:nvPr/>
        </p:nvSpPr>
        <p:spPr>
          <a:xfrm>
            <a:off x="2123044" y="289719"/>
            <a:ext cx="6726713" cy="707886"/>
          </a:xfrm>
          <a:prstGeom prst="rect">
            <a:avLst/>
          </a:prstGeom>
          <a:noFill/>
        </p:spPr>
        <p:txBody>
          <a:bodyPr wrap="none" rtlCol="0">
            <a:spAutoFit/>
          </a:bodyPr>
          <a:lstStyle/>
          <a:p>
            <a:r>
              <a:rPr lang="en-US" sz="4000" b="1" dirty="0">
                <a:solidFill>
                  <a:schemeClr val="bg1"/>
                </a:solidFill>
                <a:latin typeface="Arial" pitchFamily="34" charset="0"/>
                <a:cs typeface="Arial" pitchFamily="34" charset="0"/>
              </a:rPr>
              <a:t>Cardiac Arrhythmia Market</a:t>
            </a:r>
          </a:p>
        </p:txBody>
      </p:sp>
      <p:sp>
        <p:nvSpPr>
          <p:cNvPr id="7" name="TextBox 6"/>
          <p:cNvSpPr txBox="1"/>
          <p:nvPr/>
        </p:nvSpPr>
        <p:spPr>
          <a:xfrm>
            <a:off x="7771001" y="6244987"/>
            <a:ext cx="3125599" cy="369332"/>
          </a:xfrm>
          <a:prstGeom prst="rect">
            <a:avLst/>
          </a:prstGeom>
          <a:noFill/>
        </p:spPr>
        <p:txBody>
          <a:bodyPr wrap="none" rtlCol="0">
            <a:spAutoFit/>
          </a:bodyPr>
          <a:lstStyle/>
          <a:p>
            <a:r>
              <a:rPr lang="en-US" b="1" dirty="0">
                <a:solidFill>
                  <a:schemeClr val="bg1"/>
                </a:solidFill>
                <a:latin typeface="Arial" pitchFamily="34" charset="0"/>
                <a:cs typeface="Arial" pitchFamily="34" charset="0"/>
              </a:rPr>
              <a:t>Cardiac Arrhythmia Market</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6878" t="6144" r="5746" b="7656"/>
          <a:stretch/>
        </p:blipFill>
        <p:spPr>
          <a:xfrm>
            <a:off x="6705600" y="2042319"/>
            <a:ext cx="3602789" cy="2667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158037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343400" y="1549400"/>
            <a:ext cx="6172200" cy="3693319"/>
          </a:xfrm>
          <a:prstGeom prst="rect">
            <a:avLst/>
          </a:prstGeom>
        </p:spPr>
        <p:txBody>
          <a:bodyPr wrap="square">
            <a:spAutoFit/>
          </a:bodyPr>
          <a:lstStyle/>
          <a:p>
            <a:pPr algn="just"/>
            <a:r>
              <a:rPr lang="en-IN" b="1" dirty="0">
                <a:solidFill>
                  <a:srgbClr val="0000FF"/>
                </a:solidFill>
                <a:latin typeface="Arial" panose="020B0604020202020204" pitchFamily="34" charset="0"/>
                <a:cs typeface="Arial" panose="020B0604020202020204" pitchFamily="34" charset="0"/>
              </a:rPr>
              <a:t>Renub Research</a:t>
            </a:r>
            <a:r>
              <a:rPr lang="en-IN" dirty="0">
                <a:latin typeface="Arial" panose="020B0604020202020204" pitchFamily="34" charset="0"/>
                <a:cs typeface="Arial" panose="020B0604020202020204" pitchFamily="34" charset="0"/>
              </a:rPr>
              <a:t> report titled </a:t>
            </a:r>
            <a:r>
              <a:rPr lang="en-IN" b="1" dirty="0">
                <a:solidFill>
                  <a:srgbClr val="0000FF"/>
                </a:solidFill>
                <a:latin typeface="Arial" panose="020B0604020202020204" pitchFamily="34" charset="0"/>
                <a:cs typeface="Arial" panose="020B0604020202020204" pitchFamily="34" charset="0"/>
              </a:rPr>
              <a:t>“Global Cardiac Arrhythmia Market by Segment (Implantable Cardiac Monitoring Devices, ECG Testing Device, Mobile Cardiac Telemetry Monitors and Event Recorder), Region (North America (United States and Canada), Latin America, Europe, Asia Pacific and Rest of the World), End-User (Hospitals, Clinics &amp; Cardiac Centers, Ambulatory Surgery Centers and Other End User) Key Players (Abbott Laboratories, GE Healthcare, Medtronic PLC, Koninklijke Philips NV, Biotelemetry, Inc.)"</a:t>
            </a:r>
            <a:r>
              <a:rPr lang="en-IN" dirty="0">
                <a:solidFill>
                  <a:srgbClr val="0000FF"/>
                </a:solidFill>
                <a:latin typeface="Arial" panose="020B0604020202020204" pitchFamily="34" charset="0"/>
                <a:cs typeface="Arial" panose="020B0604020202020204" pitchFamily="34" charset="0"/>
              </a:rPr>
              <a:t> </a:t>
            </a:r>
            <a:r>
              <a:rPr lang="en-IN" dirty="0">
                <a:latin typeface="Arial" panose="020B0604020202020204" pitchFamily="34" charset="0"/>
                <a:cs typeface="Arial" panose="020B0604020202020204" pitchFamily="34" charset="0"/>
              </a:rPr>
              <a:t>This report provides an all-encompassing analysis on the Global cardiac arrhythmia </a:t>
            </a:r>
            <a:r>
              <a:rPr lang="en-IN" dirty="0" smtClean="0">
                <a:latin typeface="Arial" panose="020B0604020202020204" pitchFamily="34" charset="0"/>
                <a:cs typeface="Arial" panose="020B0604020202020204" pitchFamily="34" charset="0"/>
              </a:rPr>
              <a:t>market</a:t>
            </a:r>
            <a:endParaRPr lang="en-IN" dirty="0">
              <a:latin typeface="Arial" panose="020B0604020202020204" pitchFamily="34" charset="0"/>
              <a:cs typeface="Arial" panose="020B0604020202020204" pitchFamily="34" charset="0"/>
            </a:endParaRPr>
          </a:p>
        </p:txBody>
      </p:sp>
      <p:sp>
        <p:nvSpPr>
          <p:cNvPr id="10" name="Rectangle 9"/>
          <p:cNvSpPr/>
          <p:nvPr/>
        </p:nvSpPr>
        <p:spPr>
          <a:xfrm>
            <a:off x="3276600" y="5358388"/>
            <a:ext cx="7620000" cy="646331"/>
          </a:xfrm>
          <a:prstGeom prst="rect">
            <a:avLst/>
          </a:prstGeom>
        </p:spPr>
        <p:txBody>
          <a:bodyPr wrap="square">
            <a:spAutoFit/>
          </a:bodyPr>
          <a:lstStyle/>
          <a:p>
            <a:pPr algn="just"/>
            <a:r>
              <a:rPr lang="en-US" b="1" dirty="0">
                <a:solidFill>
                  <a:srgbClr val="FF0000"/>
                </a:solidFill>
              </a:rPr>
              <a:t>Request a free sample copy of the report</a:t>
            </a:r>
            <a:r>
              <a:rPr lang="en-US" b="1" dirty="0" smtClean="0">
                <a:solidFill>
                  <a:srgbClr val="FF0000"/>
                </a:solidFill>
              </a:rPr>
              <a:t>:</a:t>
            </a:r>
            <a:r>
              <a:rPr lang="en-US" dirty="0" smtClean="0">
                <a:hlinkClick r:id="rId2"/>
              </a:rPr>
              <a:t> </a:t>
            </a:r>
            <a:r>
              <a:rPr lang="en-US" b="1" i="1" u="sng" dirty="0">
                <a:solidFill>
                  <a:srgbClr val="0000FF"/>
                </a:solidFill>
              </a:rPr>
              <a:t>http://renub.com/request-sample-page.php?gturl=cardiac-arrhythmia-market-p.php</a:t>
            </a:r>
          </a:p>
        </p:txBody>
      </p:sp>
      <p:sp>
        <p:nvSpPr>
          <p:cNvPr id="11" name="TextBox 10"/>
          <p:cNvSpPr txBox="1"/>
          <p:nvPr/>
        </p:nvSpPr>
        <p:spPr>
          <a:xfrm>
            <a:off x="2123044" y="289719"/>
            <a:ext cx="6726713" cy="707886"/>
          </a:xfrm>
          <a:prstGeom prst="rect">
            <a:avLst/>
          </a:prstGeom>
          <a:noFill/>
        </p:spPr>
        <p:txBody>
          <a:bodyPr wrap="none" rtlCol="0">
            <a:spAutoFit/>
          </a:bodyPr>
          <a:lstStyle/>
          <a:p>
            <a:r>
              <a:rPr lang="en-US" sz="4000" b="1" dirty="0">
                <a:solidFill>
                  <a:schemeClr val="bg1"/>
                </a:solidFill>
                <a:latin typeface="Arial" pitchFamily="34" charset="0"/>
                <a:cs typeface="Arial" pitchFamily="34" charset="0"/>
              </a:rPr>
              <a:t>Cardiac Arrhythmia Market</a:t>
            </a:r>
          </a:p>
        </p:txBody>
      </p:sp>
      <p:sp>
        <p:nvSpPr>
          <p:cNvPr id="12" name="TextBox 11"/>
          <p:cNvSpPr txBox="1"/>
          <p:nvPr/>
        </p:nvSpPr>
        <p:spPr>
          <a:xfrm>
            <a:off x="7771001" y="6244987"/>
            <a:ext cx="3125599" cy="369332"/>
          </a:xfrm>
          <a:prstGeom prst="rect">
            <a:avLst/>
          </a:prstGeom>
          <a:noFill/>
        </p:spPr>
        <p:txBody>
          <a:bodyPr wrap="none" rtlCol="0">
            <a:spAutoFit/>
          </a:bodyPr>
          <a:lstStyle/>
          <a:p>
            <a:r>
              <a:rPr lang="en-US" b="1" dirty="0">
                <a:solidFill>
                  <a:schemeClr val="bg1"/>
                </a:solidFill>
                <a:latin typeface="Arial" pitchFamily="34" charset="0"/>
                <a:cs typeface="Arial" pitchFamily="34" charset="0"/>
              </a:rPr>
              <a:t>Cardiac Arrhythmia Market</a:t>
            </a: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6401"/>
          <a:stretch/>
        </p:blipFill>
        <p:spPr>
          <a:xfrm>
            <a:off x="457200" y="1661319"/>
            <a:ext cx="3581400" cy="306105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5539650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86200" y="5803920"/>
            <a:ext cx="7086600" cy="276999"/>
          </a:xfrm>
          <a:prstGeom prst="rect">
            <a:avLst/>
          </a:prstGeom>
        </p:spPr>
        <p:txBody>
          <a:bodyPr wrap="square">
            <a:spAutoFit/>
          </a:bodyPr>
          <a:lstStyle/>
          <a:p>
            <a:r>
              <a:rPr lang="en-US" sz="1200" b="1" dirty="0" smtClean="0">
                <a:solidFill>
                  <a:srgbClr val="FF0000"/>
                </a:solidFill>
              </a:rPr>
              <a:t>Source:</a:t>
            </a:r>
            <a:r>
              <a:rPr lang="en-US" sz="1200" dirty="0" smtClean="0">
                <a:solidFill>
                  <a:srgbClr val="FF0000"/>
                </a:solidFill>
              </a:rPr>
              <a:t> Renub Research Analysis             </a:t>
            </a:r>
            <a:r>
              <a:rPr lang="en-US" sz="1200" b="1" dirty="0" smtClean="0">
                <a:solidFill>
                  <a:srgbClr val="FF0000"/>
                </a:solidFill>
              </a:rPr>
              <a:t>Note: </a:t>
            </a:r>
            <a:r>
              <a:rPr lang="en-US" sz="1200" dirty="0" smtClean="0">
                <a:solidFill>
                  <a:srgbClr val="FF0000"/>
                </a:solidFill>
              </a:rPr>
              <a:t>These are dummy figures; actual data given in the report</a:t>
            </a:r>
            <a:endParaRPr lang="en-US" sz="1200" dirty="0">
              <a:solidFill>
                <a:srgbClr val="FF0000"/>
              </a:solidFill>
            </a:endParaRPr>
          </a:p>
        </p:txBody>
      </p:sp>
      <p:sp>
        <p:nvSpPr>
          <p:cNvPr id="3" name="Rectangle 2"/>
          <p:cNvSpPr/>
          <p:nvPr/>
        </p:nvSpPr>
        <p:spPr>
          <a:xfrm>
            <a:off x="800100" y="1486833"/>
            <a:ext cx="9372600" cy="707886"/>
          </a:xfrm>
          <a:prstGeom prst="rect">
            <a:avLst/>
          </a:prstGeom>
        </p:spPr>
        <p:txBody>
          <a:bodyPr wrap="square">
            <a:spAutoFit/>
          </a:bodyPr>
          <a:lstStyle/>
          <a:p>
            <a:pPr algn="ctr"/>
            <a:r>
              <a:rPr lang="en-US" sz="2000" b="1" dirty="0">
                <a:latin typeface="Arial" panose="020B0604020202020204" pitchFamily="34" charset="0"/>
                <a:cs typeface="Arial" panose="020B0604020202020204" pitchFamily="34" charset="0"/>
              </a:rPr>
              <a:t>Forecast for Global Cardiac Arrhythmia Market Share (%) - By Regions (2021- 2026)</a:t>
            </a:r>
            <a:endParaRPr lang="en-IN" sz="2000" b="1" dirty="0">
              <a:latin typeface="Arial" panose="020B0604020202020204" pitchFamily="34" charset="0"/>
              <a:cs typeface="Arial" panose="020B0604020202020204" pitchFamily="34" charset="0"/>
            </a:endParaRPr>
          </a:p>
        </p:txBody>
      </p:sp>
      <p:sp>
        <p:nvSpPr>
          <p:cNvPr id="7" name="TextBox 6"/>
          <p:cNvSpPr txBox="1"/>
          <p:nvPr/>
        </p:nvSpPr>
        <p:spPr>
          <a:xfrm>
            <a:off x="2123044" y="289719"/>
            <a:ext cx="6726713" cy="707886"/>
          </a:xfrm>
          <a:prstGeom prst="rect">
            <a:avLst/>
          </a:prstGeom>
          <a:noFill/>
        </p:spPr>
        <p:txBody>
          <a:bodyPr wrap="none" rtlCol="0">
            <a:spAutoFit/>
          </a:bodyPr>
          <a:lstStyle/>
          <a:p>
            <a:r>
              <a:rPr lang="en-US" sz="4000" b="1" dirty="0">
                <a:solidFill>
                  <a:schemeClr val="bg1"/>
                </a:solidFill>
                <a:latin typeface="Arial" pitchFamily="34" charset="0"/>
                <a:cs typeface="Arial" pitchFamily="34" charset="0"/>
              </a:rPr>
              <a:t>Cardiac Arrhythmia Market</a:t>
            </a:r>
          </a:p>
        </p:txBody>
      </p:sp>
      <p:sp>
        <p:nvSpPr>
          <p:cNvPr id="11" name="TextBox 10"/>
          <p:cNvSpPr txBox="1"/>
          <p:nvPr/>
        </p:nvSpPr>
        <p:spPr>
          <a:xfrm>
            <a:off x="7771001" y="6244987"/>
            <a:ext cx="3125599" cy="369332"/>
          </a:xfrm>
          <a:prstGeom prst="rect">
            <a:avLst/>
          </a:prstGeom>
          <a:noFill/>
        </p:spPr>
        <p:txBody>
          <a:bodyPr wrap="none" rtlCol="0">
            <a:spAutoFit/>
          </a:bodyPr>
          <a:lstStyle/>
          <a:p>
            <a:r>
              <a:rPr lang="en-US" b="1" dirty="0">
                <a:solidFill>
                  <a:schemeClr val="bg1"/>
                </a:solidFill>
                <a:latin typeface="Arial" pitchFamily="34" charset="0"/>
                <a:cs typeface="Arial" pitchFamily="34" charset="0"/>
              </a:rPr>
              <a:t>Cardiac Arrhythmia Market</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1905" b="9788"/>
          <a:stretch/>
        </p:blipFill>
        <p:spPr>
          <a:xfrm>
            <a:off x="1167901" y="2140605"/>
            <a:ext cx="8636999" cy="3499247"/>
          </a:xfrm>
          <a:prstGeom prst="rect">
            <a:avLst/>
          </a:prstGeom>
        </p:spPr>
      </p:pic>
    </p:spTree>
    <p:extLst>
      <p:ext uri="{BB962C8B-B14F-4D97-AF65-F5344CB8AC3E}">
        <p14:creationId xmlns:p14="http://schemas.microsoft.com/office/powerpoint/2010/main" val="5946203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2450" y="1507119"/>
            <a:ext cx="9867900" cy="4212000"/>
          </a:xfrm>
          <a:prstGeom prst="rect">
            <a:avLst/>
          </a:prstGeom>
        </p:spPr>
        <p:txBody>
          <a:bodyPr wrap="square">
            <a:spAutoFit/>
          </a:bodyPr>
          <a:lstStyle/>
          <a:p>
            <a:r>
              <a:rPr lang="en-IN" b="1" dirty="0">
                <a:latin typeface="Arial" panose="020B0604020202020204" pitchFamily="34" charset="0"/>
                <a:cs typeface="Arial" panose="020B0604020202020204" pitchFamily="34" charset="0"/>
              </a:rPr>
              <a:t>Segments – This report covers Market from 4 </a:t>
            </a:r>
            <a:r>
              <a:rPr lang="en-IN" b="1" dirty="0" smtClean="0">
                <a:latin typeface="Arial" panose="020B0604020202020204" pitchFamily="34" charset="0"/>
                <a:cs typeface="Arial" panose="020B0604020202020204" pitchFamily="34" charset="0"/>
              </a:rPr>
              <a:t>Viewpoints</a:t>
            </a:r>
          </a:p>
          <a:p>
            <a:endParaRPr lang="en-IN" sz="1100"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    Implantable Cardiac Monitoring </a:t>
            </a:r>
            <a:r>
              <a:rPr lang="en-IN" dirty="0" smtClean="0">
                <a:latin typeface="Arial" panose="020B0604020202020204" pitchFamily="34" charset="0"/>
                <a:cs typeface="Arial" panose="020B0604020202020204" pitchFamily="34" charset="0"/>
              </a:rPr>
              <a:t>Devices		•</a:t>
            </a:r>
            <a:r>
              <a:rPr lang="en-IN" dirty="0">
                <a:latin typeface="Arial" panose="020B0604020202020204" pitchFamily="34" charset="0"/>
                <a:cs typeface="Arial" panose="020B0604020202020204" pitchFamily="34" charset="0"/>
              </a:rPr>
              <a:t>    ECG Testing Device</a:t>
            </a:r>
            <a:br>
              <a:rPr lang="en-IN" dirty="0">
                <a:latin typeface="Arial" panose="020B0604020202020204" pitchFamily="34" charset="0"/>
                <a:cs typeface="Arial" panose="020B0604020202020204" pitchFamily="34" charset="0"/>
              </a:rPr>
            </a:br>
            <a:r>
              <a:rPr lang="en-IN" dirty="0">
                <a:latin typeface="Arial" panose="020B0604020202020204" pitchFamily="34" charset="0"/>
                <a:cs typeface="Arial" panose="020B0604020202020204" pitchFamily="34" charset="0"/>
              </a:rPr>
              <a:t>•    Mobile Cardiac Telemetry </a:t>
            </a:r>
            <a:r>
              <a:rPr lang="en-IN" dirty="0" smtClean="0">
                <a:latin typeface="Arial" panose="020B0604020202020204" pitchFamily="34" charset="0"/>
                <a:cs typeface="Arial" panose="020B0604020202020204" pitchFamily="34" charset="0"/>
              </a:rPr>
              <a:t>Monitors		•</a:t>
            </a:r>
            <a:r>
              <a:rPr lang="en-IN" dirty="0">
                <a:latin typeface="Arial" panose="020B0604020202020204" pitchFamily="34" charset="0"/>
                <a:cs typeface="Arial" panose="020B0604020202020204" pitchFamily="34" charset="0"/>
              </a:rPr>
              <a:t>    Event Recorder</a:t>
            </a:r>
          </a:p>
          <a:p>
            <a:r>
              <a:rPr lang="en-IN" dirty="0">
                <a:latin typeface="Arial" panose="020B0604020202020204" pitchFamily="34" charset="0"/>
                <a:cs typeface="Arial" panose="020B0604020202020204" pitchFamily="34" charset="0"/>
              </a:rPr>
              <a:t/>
            </a:r>
            <a:br>
              <a:rPr lang="en-IN" dirty="0">
                <a:latin typeface="Arial" panose="020B0604020202020204" pitchFamily="34" charset="0"/>
                <a:cs typeface="Arial" panose="020B0604020202020204" pitchFamily="34" charset="0"/>
              </a:rPr>
            </a:br>
            <a:r>
              <a:rPr lang="en-IN" b="1" dirty="0">
                <a:latin typeface="Arial" panose="020B0604020202020204" pitchFamily="34" charset="0"/>
                <a:cs typeface="Arial" panose="020B0604020202020204" pitchFamily="34" charset="0"/>
              </a:rPr>
              <a:t>End – Users – Market breakup from 3 </a:t>
            </a:r>
            <a:r>
              <a:rPr lang="en-IN" b="1" dirty="0" smtClean="0">
                <a:latin typeface="Arial" panose="020B0604020202020204" pitchFamily="34" charset="0"/>
                <a:cs typeface="Arial" panose="020B0604020202020204" pitchFamily="34" charset="0"/>
              </a:rPr>
              <a:t>Viewpoints</a:t>
            </a:r>
          </a:p>
          <a:p>
            <a:endParaRPr lang="en-IN" sz="1100"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    Hospitals, Clinics &amp; Cardiac </a:t>
            </a:r>
            <a:r>
              <a:rPr lang="en-IN" dirty="0" smtClean="0">
                <a:latin typeface="Arial" panose="020B0604020202020204" pitchFamily="34" charset="0"/>
                <a:cs typeface="Arial" panose="020B0604020202020204" pitchFamily="34" charset="0"/>
              </a:rPr>
              <a:t>Centers		•</a:t>
            </a:r>
            <a:r>
              <a:rPr lang="en-IN" dirty="0">
                <a:latin typeface="Arial" panose="020B0604020202020204" pitchFamily="34" charset="0"/>
                <a:cs typeface="Arial" panose="020B0604020202020204" pitchFamily="34" charset="0"/>
              </a:rPr>
              <a:t>    Ambulatory Surgery Centers</a:t>
            </a:r>
            <a:br>
              <a:rPr lang="en-IN" dirty="0">
                <a:latin typeface="Arial" panose="020B0604020202020204" pitchFamily="34" charset="0"/>
                <a:cs typeface="Arial" panose="020B0604020202020204" pitchFamily="34" charset="0"/>
              </a:rPr>
            </a:br>
            <a:r>
              <a:rPr lang="en-IN" dirty="0">
                <a:latin typeface="Arial" panose="020B0604020202020204" pitchFamily="34" charset="0"/>
                <a:cs typeface="Arial" panose="020B0604020202020204" pitchFamily="34" charset="0"/>
              </a:rPr>
              <a:t>•    Other </a:t>
            </a:r>
            <a:r>
              <a:rPr lang="en-IN" dirty="0" smtClean="0">
                <a:latin typeface="Arial" panose="020B0604020202020204" pitchFamily="34" charset="0"/>
                <a:cs typeface="Arial" panose="020B0604020202020204" pitchFamily="34" charset="0"/>
              </a:rPr>
              <a:t>End-User</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Regions – Market breakup from all the 5 </a:t>
            </a:r>
            <a:r>
              <a:rPr lang="en-US" b="1" dirty="0" smtClean="0">
                <a:latin typeface="Arial" panose="020B0604020202020204" pitchFamily="34" charset="0"/>
                <a:cs typeface="Arial" panose="020B0604020202020204" pitchFamily="34" charset="0"/>
              </a:rPr>
              <a:t>Regions</a:t>
            </a:r>
          </a:p>
          <a:p>
            <a:endParaRPr lang="en-US" sz="11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North </a:t>
            </a:r>
            <a:r>
              <a:rPr lang="en-US" dirty="0" smtClean="0">
                <a:latin typeface="Arial" panose="020B0604020202020204" pitchFamily="34" charset="0"/>
                <a:cs typeface="Arial" panose="020B0604020202020204" pitchFamily="34" charset="0"/>
              </a:rPr>
              <a:t>America					•</a:t>
            </a:r>
            <a:r>
              <a:rPr lang="en-US" dirty="0">
                <a:latin typeface="Arial" panose="020B0604020202020204" pitchFamily="34" charset="0"/>
                <a:cs typeface="Arial" panose="020B0604020202020204" pitchFamily="34" charset="0"/>
              </a:rPr>
              <a:t>    United States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Canada					•</a:t>
            </a:r>
            <a:r>
              <a:rPr lang="en-US" dirty="0">
                <a:latin typeface="Arial" panose="020B0604020202020204" pitchFamily="34" charset="0"/>
                <a:cs typeface="Arial" panose="020B0604020202020204" pitchFamily="34" charset="0"/>
              </a:rPr>
              <a:t>    Latin America</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Europe					•</a:t>
            </a:r>
            <a:r>
              <a:rPr lang="en-US" dirty="0">
                <a:latin typeface="Arial" panose="020B0604020202020204" pitchFamily="34" charset="0"/>
                <a:cs typeface="Arial" panose="020B0604020202020204" pitchFamily="34" charset="0"/>
              </a:rPr>
              <a:t>    Asia Pacific (APAC)</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Rest of the </a:t>
            </a:r>
            <a:r>
              <a:rPr lang="en-US" dirty="0" smtClean="0">
                <a:latin typeface="Arial" panose="020B0604020202020204" pitchFamily="34" charset="0"/>
                <a:cs typeface="Arial" panose="020B0604020202020204" pitchFamily="34" charset="0"/>
              </a:rPr>
              <a:t>World</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2123044" y="289719"/>
            <a:ext cx="6726713" cy="707886"/>
          </a:xfrm>
          <a:prstGeom prst="rect">
            <a:avLst/>
          </a:prstGeom>
          <a:noFill/>
        </p:spPr>
        <p:txBody>
          <a:bodyPr wrap="none" rtlCol="0">
            <a:spAutoFit/>
          </a:bodyPr>
          <a:lstStyle/>
          <a:p>
            <a:r>
              <a:rPr lang="en-US" sz="4000" b="1" dirty="0">
                <a:solidFill>
                  <a:schemeClr val="bg1"/>
                </a:solidFill>
                <a:latin typeface="Arial" pitchFamily="34" charset="0"/>
                <a:cs typeface="Arial" pitchFamily="34" charset="0"/>
              </a:rPr>
              <a:t>Cardiac Arrhythmia Market</a:t>
            </a:r>
          </a:p>
        </p:txBody>
      </p:sp>
      <p:sp>
        <p:nvSpPr>
          <p:cNvPr id="7" name="TextBox 6"/>
          <p:cNvSpPr txBox="1"/>
          <p:nvPr/>
        </p:nvSpPr>
        <p:spPr>
          <a:xfrm>
            <a:off x="7771001" y="6244987"/>
            <a:ext cx="3125599" cy="369332"/>
          </a:xfrm>
          <a:prstGeom prst="rect">
            <a:avLst/>
          </a:prstGeom>
          <a:noFill/>
        </p:spPr>
        <p:txBody>
          <a:bodyPr wrap="none" rtlCol="0">
            <a:spAutoFit/>
          </a:bodyPr>
          <a:lstStyle/>
          <a:p>
            <a:r>
              <a:rPr lang="en-US" b="1" dirty="0">
                <a:solidFill>
                  <a:schemeClr val="bg1"/>
                </a:solidFill>
                <a:latin typeface="Arial" pitchFamily="34" charset="0"/>
                <a:cs typeface="Arial" pitchFamily="34" charset="0"/>
              </a:rPr>
              <a:t>Cardiac Arrhythmia Market</a:t>
            </a:r>
          </a:p>
        </p:txBody>
      </p:sp>
    </p:spTree>
    <p:extLst>
      <p:ext uri="{BB962C8B-B14F-4D97-AF65-F5344CB8AC3E}">
        <p14:creationId xmlns:p14="http://schemas.microsoft.com/office/powerpoint/2010/main" val="34359396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562600" y="1585119"/>
            <a:ext cx="4876800" cy="3708708"/>
          </a:xfrm>
          <a:prstGeom prst="rect">
            <a:avLst/>
          </a:prstGeom>
        </p:spPr>
        <p:txBody>
          <a:bodyPr wrap="square">
            <a:spAutoFit/>
          </a:bodyPr>
          <a:lstStyle/>
          <a:p>
            <a:r>
              <a:rPr lang="en-US" b="1" dirty="0">
                <a:latin typeface="Arial" panose="020B0604020202020204" pitchFamily="34" charset="0"/>
                <a:cs typeface="Arial" panose="020B0604020202020204" pitchFamily="34" charset="0"/>
              </a:rPr>
              <a:t>All the key players have been covered from 3 </a:t>
            </a:r>
            <a:r>
              <a:rPr lang="en-US" b="1" dirty="0" smtClean="0">
                <a:latin typeface="Arial" panose="020B0604020202020204" pitchFamily="34" charset="0"/>
                <a:cs typeface="Arial" panose="020B0604020202020204" pitchFamily="34" charset="0"/>
              </a:rPr>
              <a:t>Viewpoints</a:t>
            </a:r>
          </a:p>
          <a:p>
            <a:endParaRPr lang="en-US" sz="8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Overview</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Recent Developments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Revenue Analysis</a:t>
            </a:r>
          </a:p>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Key </a:t>
            </a:r>
            <a:r>
              <a:rPr lang="en-US" b="1" dirty="0" smtClean="0">
                <a:latin typeface="Arial" panose="020B0604020202020204" pitchFamily="34" charset="0"/>
                <a:cs typeface="Arial" panose="020B0604020202020204" pitchFamily="34" charset="0"/>
              </a:rPr>
              <a:t>Players</a:t>
            </a:r>
          </a:p>
          <a:p>
            <a:endParaRPr lang="en-US" sz="8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Abbott Laboratories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GE Healthcare</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Medtronic PLC</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Koninklijke Philips NV</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Biotelemetry, Inc.</a:t>
            </a:r>
          </a:p>
        </p:txBody>
      </p:sp>
      <p:sp>
        <p:nvSpPr>
          <p:cNvPr id="10" name="Rectangle 9"/>
          <p:cNvSpPr/>
          <p:nvPr/>
        </p:nvSpPr>
        <p:spPr>
          <a:xfrm>
            <a:off x="3276600" y="5358388"/>
            <a:ext cx="7620000" cy="646331"/>
          </a:xfrm>
          <a:prstGeom prst="rect">
            <a:avLst/>
          </a:prstGeom>
        </p:spPr>
        <p:txBody>
          <a:bodyPr wrap="square">
            <a:spAutoFit/>
          </a:bodyPr>
          <a:lstStyle/>
          <a:p>
            <a:pPr algn="just"/>
            <a:r>
              <a:rPr lang="en-US" b="1" dirty="0">
                <a:solidFill>
                  <a:srgbClr val="FF0000"/>
                </a:solidFill>
              </a:rPr>
              <a:t>Request a free Brochure copy of the report: </a:t>
            </a:r>
            <a:r>
              <a:rPr lang="en-IN" b="1" i="1" u="sng" dirty="0">
                <a:solidFill>
                  <a:srgbClr val="0000FF"/>
                </a:solidFill>
              </a:rPr>
              <a:t>https://www.renub.com/request-brochure-page.php?gturl=cardiac-arrhythmia-market-p.php</a:t>
            </a:r>
            <a:endParaRPr lang="en-US" b="1" i="1" dirty="0">
              <a:solidFill>
                <a:srgbClr val="0000FF"/>
              </a:solidFill>
            </a:endParaRPr>
          </a:p>
        </p:txBody>
      </p:sp>
      <p:sp>
        <p:nvSpPr>
          <p:cNvPr id="11" name="TextBox 10"/>
          <p:cNvSpPr txBox="1"/>
          <p:nvPr/>
        </p:nvSpPr>
        <p:spPr>
          <a:xfrm>
            <a:off x="2123044" y="289719"/>
            <a:ext cx="6726713" cy="707886"/>
          </a:xfrm>
          <a:prstGeom prst="rect">
            <a:avLst/>
          </a:prstGeom>
          <a:noFill/>
        </p:spPr>
        <p:txBody>
          <a:bodyPr wrap="none" rtlCol="0">
            <a:spAutoFit/>
          </a:bodyPr>
          <a:lstStyle/>
          <a:p>
            <a:r>
              <a:rPr lang="en-US" sz="4000" b="1" dirty="0">
                <a:solidFill>
                  <a:schemeClr val="bg1"/>
                </a:solidFill>
                <a:latin typeface="Arial" pitchFamily="34" charset="0"/>
                <a:cs typeface="Arial" pitchFamily="34" charset="0"/>
              </a:rPr>
              <a:t>Cardiac Arrhythmia Market</a:t>
            </a:r>
          </a:p>
        </p:txBody>
      </p:sp>
      <p:sp>
        <p:nvSpPr>
          <p:cNvPr id="12" name="TextBox 11"/>
          <p:cNvSpPr txBox="1"/>
          <p:nvPr/>
        </p:nvSpPr>
        <p:spPr>
          <a:xfrm>
            <a:off x="7771001" y="6244987"/>
            <a:ext cx="3125599" cy="369332"/>
          </a:xfrm>
          <a:prstGeom prst="rect">
            <a:avLst/>
          </a:prstGeom>
          <a:noFill/>
        </p:spPr>
        <p:txBody>
          <a:bodyPr wrap="none" rtlCol="0">
            <a:spAutoFit/>
          </a:bodyPr>
          <a:lstStyle/>
          <a:p>
            <a:r>
              <a:rPr lang="en-US" b="1" dirty="0">
                <a:solidFill>
                  <a:schemeClr val="bg1"/>
                </a:solidFill>
                <a:latin typeface="Arial" pitchFamily="34" charset="0"/>
                <a:cs typeface="Arial" pitchFamily="34" charset="0"/>
              </a:rPr>
              <a:t>Cardiac Arrhythmia Market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889919"/>
            <a:ext cx="3581400" cy="265516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6158964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33400" y="1724153"/>
            <a:ext cx="9906000" cy="3823366"/>
            <a:chOff x="533400" y="1663074"/>
            <a:chExt cx="9906000" cy="3823366"/>
          </a:xfrm>
        </p:grpSpPr>
        <p:sp>
          <p:nvSpPr>
            <p:cNvPr id="2" name="Rectangle 1"/>
            <p:cNvSpPr/>
            <p:nvPr/>
          </p:nvSpPr>
          <p:spPr>
            <a:xfrm>
              <a:off x="3200400" y="1663074"/>
              <a:ext cx="4572000" cy="461665"/>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en-US" sz="2400" b="1" dirty="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Industry Related </a:t>
              </a:r>
              <a:r>
                <a:rPr lang="en-US" sz="24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Opportunity</a:t>
              </a:r>
              <a:r>
                <a:rPr lang="en-US" sz="2400" b="1" dirty="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a:t>
              </a:r>
            </a:p>
          </p:txBody>
        </p:sp>
        <p:sp>
          <p:nvSpPr>
            <p:cNvPr id="3" name="Rectangle 2"/>
            <p:cNvSpPr/>
            <p:nvPr/>
          </p:nvSpPr>
          <p:spPr>
            <a:xfrm>
              <a:off x="533400" y="2347119"/>
              <a:ext cx="9906000" cy="3139321"/>
            </a:xfrm>
            <a:prstGeom prst="rect">
              <a:avLst/>
            </a:prstGeom>
          </p:spPr>
          <p:txBody>
            <a:bodyPr wrap="square">
              <a:spAutoFit/>
            </a:bodyPr>
            <a:lstStyle/>
            <a:p>
              <a:pPr algn="just"/>
              <a:r>
                <a:rPr lang="en-US" b="1" dirty="0">
                  <a:latin typeface="Arial" panose="020B0604020202020204" pitchFamily="34" charset="0"/>
                  <a:cs typeface="Arial" panose="020B0604020202020204" pitchFamily="34" charset="0"/>
                  <a:hlinkClick r:id="rId2"/>
                </a:rPr>
                <a:t>Cervical Cancer Screening Market, Global Forecast By Tests Pap Smear, HPV, DNA, VIA</a:t>
              </a:r>
              <a:endParaRPr lang="en-US" b="1" dirty="0">
                <a:latin typeface="Arial" panose="020B0604020202020204" pitchFamily="34" charset="0"/>
                <a:cs typeface="Arial" panose="020B0604020202020204" pitchFamily="34" charset="0"/>
              </a:endParaRPr>
            </a:p>
            <a:p>
              <a:pPr algn="just"/>
              <a:endParaRPr lang="en-US" b="1" dirty="0">
                <a:latin typeface="Arial" panose="020B0604020202020204" pitchFamily="34" charset="0"/>
                <a:cs typeface="Arial" panose="020B0604020202020204" pitchFamily="34" charset="0"/>
              </a:endParaRPr>
            </a:p>
            <a:p>
              <a:pPr algn="just"/>
              <a:r>
                <a:rPr lang="en-US" b="1" dirty="0">
                  <a:latin typeface="Arial" panose="020B0604020202020204" pitchFamily="34" charset="0"/>
                  <a:cs typeface="Arial" panose="020B0604020202020204" pitchFamily="34" charset="0"/>
                  <a:hlinkClick r:id="rId3"/>
                </a:rPr>
                <a:t>Japan In Vitro Diagnostics (IVD) Market Share &amp; Forecast By Diagnostics</a:t>
              </a:r>
              <a:endParaRPr lang="en-US" b="1" dirty="0">
                <a:latin typeface="Arial" panose="020B0604020202020204" pitchFamily="34" charset="0"/>
                <a:cs typeface="Arial" panose="020B0604020202020204" pitchFamily="34" charset="0"/>
              </a:endParaRPr>
            </a:p>
            <a:p>
              <a:pPr algn="just"/>
              <a:endParaRPr lang="en-US" b="1" dirty="0">
                <a:latin typeface="Arial" panose="020B0604020202020204" pitchFamily="34" charset="0"/>
                <a:cs typeface="Arial" panose="020B0604020202020204" pitchFamily="34" charset="0"/>
              </a:endParaRPr>
            </a:p>
            <a:p>
              <a:pPr algn="just"/>
              <a:r>
                <a:rPr lang="en-US" b="1" dirty="0">
                  <a:latin typeface="Arial" panose="020B0604020202020204" pitchFamily="34" charset="0"/>
                  <a:cs typeface="Arial" panose="020B0604020202020204" pitchFamily="34" charset="0"/>
                  <a:hlinkClick r:id="rId4"/>
                </a:rPr>
                <a:t>Breast Cancer Screening Market Global Forecast by Screening Tests</a:t>
              </a:r>
              <a:endParaRPr lang="en-US" b="1" dirty="0">
                <a:latin typeface="Arial" panose="020B0604020202020204" pitchFamily="34" charset="0"/>
                <a:cs typeface="Arial" panose="020B0604020202020204" pitchFamily="34" charset="0"/>
              </a:endParaRPr>
            </a:p>
            <a:p>
              <a:pPr algn="just"/>
              <a:endParaRPr lang="en-US" b="1" dirty="0">
                <a:latin typeface="Arial" panose="020B0604020202020204" pitchFamily="34" charset="0"/>
                <a:cs typeface="Arial" panose="020B0604020202020204" pitchFamily="34" charset="0"/>
              </a:endParaRPr>
            </a:p>
            <a:p>
              <a:pPr algn="just"/>
              <a:r>
                <a:rPr lang="en-US" b="1" dirty="0">
                  <a:latin typeface="Arial" panose="020B0604020202020204" pitchFamily="34" charset="0"/>
                  <a:cs typeface="Arial" panose="020B0604020202020204" pitchFamily="34" charset="0"/>
                  <a:hlinkClick r:id="rId5"/>
                </a:rPr>
                <a:t>Molecular Diagnostics Market Share &amp; Global Forecast, By Application</a:t>
              </a:r>
              <a:endParaRPr lang="en-US" b="1" dirty="0">
                <a:latin typeface="Arial" panose="020B0604020202020204" pitchFamily="34" charset="0"/>
                <a:cs typeface="Arial" panose="020B0604020202020204" pitchFamily="34" charset="0"/>
              </a:endParaRPr>
            </a:p>
            <a:p>
              <a:pPr algn="just"/>
              <a:endParaRPr lang="en-US" b="1" dirty="0">
                <a:latin typeface="Arial" panose="020B0604020202020204" pitchFamily="34" charset="0"/>
                <a:cs typeface="Arial" panose="020B0604020202020204" pitchFamily="34" charset="0"/>
              </a:endParaRPr>
            </a:p>
            <a:p>
              <a:pPr algn="just"/>
              <a:r>
                <a:rPr lang="en-US" b="1" dirty="0">
                  <a:latin typeface="Arial" panose="020B0604020202020204" pitchFamily="34" charset="0"/>
                  <a:cs typeface="Arial" panose="020B0604020202020204" pitchFamily="34" charset="0"/>
                  <a:hlinkClick r:id="rId6"/>
                </a:rPr>
                <a:t>Drug Abuse Testing Market, Global Forecast by Products &amp; Region</a:t>
              </a:r>
              <a:endParaRPr lang="en-US" b="1" dirty="0">
                <a:latin typeface="Arial" panose="020B0604020202020204" pitchFamily="34" charset="0"/>
                <a:cs typeface="Arial" panose="020B0604020202020204" pitchFamily="34" charset="0"/>
              </a:endParaRPr>
            </a:p>
            <a:p>
              <a:pPr algn="just"/>
              <a:endParaRPr lang="en-US" b="1" dirty="0">
                <a:latin typeface="Arial" panose="020B0604020202020204" pitchFamily="34" charset="0"/>
                <a:cs typeface="Arial" panose="020B0604020202020204" pitchFamily="34" charset="0"/>
              </a:endParaRPr>
            </a:p>
            <a:p>
              <a:pPr algn="just"/>
              <a:r>
                <a:rPr lang="en-US" b="1" dirty="0">
                  <a:latin typeface="Arial" panose="020B0604020202020204" pitchFamily="34" charset="0"/>
                  <a:cs typeface="Arial" panose="020B0604020202020204" pitchFamily="34" charset="0"/>
                  <a:hlinkClick r:id="rId7"/>
                </a:rPr>
                <a:t>Drug Abuse Testing Market, Global Forecast by Products &amp; </a:t>
              </a:r>
              <a:r>
                <a:rPr lang="en-US" b="1" dirty="0" smtClean="0">
                  <a:latin typeface="Arial" panose="020B0604020202020204" pitchFamily="34" charset="0"/>
                  <a:cs typeface="Arial" panose="020B0604020202020204" pitchFamily="34" charset="0"/>
                  <a:hlinkClick r:id="rId7"/>
                </a:rPr>
                <a:t>Region</a:t>
              </a:r>
              <a:endParaRPr lang="en-US" b="1" dirty="0">
                <a:latin typeface="Arial" panose="020B0604020202020204" pitchFamily="34" charset="0"/>
                <a:cs typeface="Arial" panose="020B0604020202020204" pitchFamily="34" charset="0"/>
              </a:endParaRPr>
            </a:p>
          </p:txBody>
        </p:sp>
      </p:grpSp>
      <p:sp>
        <p:nvSpPr>
          <p:cNvPr id="7" name="TextBox 6"/>
          <p:cNvSpPr txBox="1"/>
          <p:nvPr/>
        </p:nvSpPr>
        <p:spPr>
          <a:xfrm>
            <a:off x="2123044" y="289719"/>
            <a:ext cx="6726713" cy="707886"/>
          </a:xfrm>
          <a:prstGeom prst="rect">
            <a:avLst/>
          </a:prstGeom>
          <a:noFill/>
        </p:spPr>
        <p:txBody>
          <a:bodyPr wrap="none" rtlCol="0">
            <a:spAutoFit/>
          </a:bodyPr>
          <a:lstStyle/>
          <a:p>
            <a:r>
              <a:rPr lang="en-US" sz="4000" b="1" dirty="0">
                <a:solidFill>
                  <a:schemeClr val="bg1"/>
                </a:solidFill>
                <a:latin typeface="Arial" pitchFamily="34" charset="0"/>
                <a:cs typeface="Arial" pitchFamily="34" charset="0"/>
              </a:rPr>
              <a:t>Cardiac Arrhythmia Market</a:t>
            </a:r>
          </a:p>
        </p:txBody>
      </p:sp>
      <p:sp>
        <p:nvSpPr>
          <p:cNvPr id="10" name="TextBox 9"/>
          <p:cNvSpPr txBox="1"/>
          <p:nvPr/>
        </p:nvSpPr>
        <p:spPr>
          <a:xfrm>
            <a:off x="7771001" y="6244987"/>
            <a:ext cx="3125599" cy="369332"/>
          </a:xfrm>
          <a:prstGeom prst="rect">
            <a:avLst/>
          </a:prstGeom>
          <a:noFill/>
        </p:spPr>
        <p:txBody>
          <a:bodyPr wrap="none" rtlCol="0">
            <a:spAutoFit/>
          </a:bodyPr>
          <a:lstStyle/>
          <a:p>
            <a:r>
              <a:rPr lang="en-US" b="1" dirty="0">
                <a:solidFill>
                  <a:schemeClr val="bg1"/>
                </a:solidFill>
                <a:latin typeface="Arial" pitchFamily="34" charset="0"/>
                <a:cs typeface="Arial" pitchFamily="34" charset="0"/>
              </a:rPr>
              <a:t>Cardiac Arrhythmia Market</a:t>
            </a:r>
          </a:p>
        </p:txBody>
      </p:sp>
    </p:spTree>
    <p:extLst>
      <p:ext uri="{BB962C8B-B14F-4D97-AF65-F5344CB8AC3E}">
        <p14:creationId xmlns:p14="http://schemas.microsoft.com/office/powerpoint/2010/main" val="32090503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387</Words>
  <Application>Microsoft Office PowerPoint</Application>
  <PresentationFormat>Custom</PresentationFormat>
  <Paragraphs>66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Calibri</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RR</dc:creator>
  <cp:lastModifiedBy>press@renub.com</cp:lastModifiedBy>
  <cp:revision>106</cp:revision>
  <dcterms:created xsi:type="dcterms:W3CDTF">2006-08-16T00:00:00Z</dcterms:created>
  <dcterms:modified xsi:type="dcterms:W3CDTF">2020-12-10T06:00:28Z</dcterms:modified>
</cp:coreProperties>
</file>